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sldIdLst>
    <p:sldId id="257" r:id="rId2"/>
    <p:sldId id="258" r:id="rId3"/>
    <p:sldId id="334" r:id="rId4"/>
    <p:sldId id="273" r:id="rId5"/>
    <p:sldId id="262" r:id="rId6"/>
    <p:sldId id="275" r:id="rId7"/>
    <p:sldId id="276" r:id="rId8"/>
    <p:sldId id="277" r:id="rId9"/>
    <p:sldId id="278" r:id="rId10"/>
    <p:sldId id="261" r:id="rId11"/>
    <p:sldId id="328" r:id="rId12"/>
    <p:sldId id="279" r:id="rId13"/>
    <p:sldId id="263" r:id="rId14"/>
    <p:sldId id="280" r:id="rId15"/>
    <p:sldId id="281" r:id="rId16"/>
    <p:sldId id="282" r:id="rId17"/>
    <p:sldId id="283" r:id="rId18"/>
    <p:sldId id="284" r:id="rId19"/>
    <p:sldId id="335" r:id="rId20"/>
    <p:sldId id="285" r:id="rId21"/>
    <p:sldId id="333" r:id="rId22"/>
    <p:sldId id="286" r:id="rId23"/>
    <p:sldId id="287" r:id="rId24"/>
    <p:sldId id="288" r:id="rId25"/>
    <p:sldId id="332" r:id="rId26"/>
    <p:sldId id="264" r:id="rId27"/>
    <p:sldId id="293" r:id="rId28"/>
    <p:sldId id="336" r:id="rId29"/>
    <p:sldId id="292" r:id="rId30"/>
    <p:sldId id="289" r:id="rId31"/>
    <p:sldId id="291" r:id="rId32"/>
    <p:sldId id="290" r:id="rId33"/>
    <p:sldId id="294" r:id="rId34"/>
    <p:sldId id="337" r:id="rId35"/>
    <p:sldId id="295" r:id="rId36"/>
    <p:sldId id="265" r:id="rId37"/>
    <p:sldId id="299" r:id="rId38"/>
    <p:sldId id="296" r:id="rId39"/>
    <p:sldId id="300" r:id="rId40"/>
    <p:sldId id="266" r:id="rId41"/>
    <p:sldId id="301" r:id="rId42"/>
    <p:sldId id="338" r:id="rId43"/>
    <p:sldId id="267" r:id="rId44"/>
    <p:sldId id="302" r:id="rId45"/>
    <p:sldId id="339" r:id="rId46"/>
    <p:sldId id="268" r:id="rId47"/>
    <p:sldId id="303" r:id="rId48"/>
    <p:sldId id="305" r:id="rId49"/>
    <p:sldId id="298" r:id="rId50"/>
    <p:sldId id="306" r:id="rId51"/>
    <p:sldId id="297" r:id="rId52"/>
    <p:sldId id="269" r:id="rId53"/>
    <p:sldId id="308" r:id="rId54"/>
    <p:sldId id="340" r:id="rId55"/>
    <p:sldId id="309" r:id="rId56"/>
    <p:sldId id="310" r:id="rId57"/>
    <p:sldId id="341" r:id="rId58"/>
    <p:sldId id="270" r:id="rId59"/>
    <p:sldId id="312" r:id="rId60"/>
    <p:sldId id="342" r:id="rId61"/>
    <p:sldId id="313" r:id="rId62"/>
    <p:sldId id="314" r:id="rId63"/>
    <p:sldId id="307" r:id="rId64"/>
    <p:sldId id="315" r:id="rId65"/>
    <p:sldId id="271" r:id="rId66"/>
    <p:sldId id="317" r:id="rId67"/>
    <p:sldId id="343" r:id="rId68"/>
    <p:sldId id="318" r:id="rId69"/>
    <p:sldId id="319" r:id="rId70"/>
    <p:sldId id="320" r:id="rId71"/>
    <p:sldId id="321" r:id="rId72"/>
    <p:sldId id="322" r:id="rId73"/>
    <p:sldId id="329" r:id="rId74"/>
    <p:sldId id="330" r:id="rId75"/>
    <p:sldId id="344" r:id="rId76"/>
    <p:sldId id="331" r:id="rId77"/>
    <p:sldId id="316" r:id="rId78"/>
    <p:sldId id="323" r:id="rId79"/>
    <p:sldId id="272" r:id="rId80"/>
    <p:sldId id="325" r:id="rId81"/>
    <p:sldId id="324" r:id="rId82"/>
    <p:sldId id="326" r:id="rId83"/>
    <p:sldId id="345"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24" autoAdjust="0"/>
    <p:restoredTop sz="94660"/>
  </p:normalViewPr>
  <p:slideViewPr>
    <p:cSldViewPr snapToGrid="0">
      <p:cViewPr varScale="1">
        <p:scale>
          <a:sx n="97" d="100"/>
          <a:sy n="97" d="100"/>
        </p:scale>
        <p:origin x="1272"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3448318" cy="2387600"/>
          </a:xfrm>
        </p:spPr>
        <p:txBody>
          <a:bodyPr anchor="b">
            <a:normAutofit/>
          </a:bodyPr>
          <a:lstStyle>
            <a:lvl1pPr algn="ctr">
              <a:defRPr sz="2800"/>
            </a:lvl1pPr>
          </a:lstStyle>
          <a:p>
            <a:r>
              <a:rPr lang="en-US" dirty="0"/>
              <a:t>Click to edit Master title style</a:t>
            </a:r>
          </a:p>
        </p:txBody>
      </p:sp>
      <p:sp>
        <p:nvSpPr>
          <p:cNvPr id="3" name="Subtitle 2"/>
          <p:cNvSpPr>
            <a:spLocks noGrp="1"/>
          </p:cNvSpPr>
          <p:nvPr>
            <p:ph type="subTitle" idx="1"/>
          </p:nvPr>
        </p:nvSpPr>
        <p:spPr>
          <a:xfrm>
            <a:off x="685800" y="3602038"/>
            <a:ext cx="34483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092502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lnSpc>
                <a:spcPct val="100000"/>
              </a:lnSpc>
              <a:spcBef>
                <a:spcPts val="1800"/>
              </a:spcBef>
              <a:defRPr sz="2800"/>
            </a:lvl1pPr>
            <a:lvl2pPr>
              <a:lnSpc>
                <a:spcPct val="100000"/>
              </a:lnSpc>
              <a:spcBef>
                <a:spcPts val="1800"/>
              </a:spcBef>
              <a:defRPr sz="2800"/>
            </a:lvl2pPr>
            <a:lvl3pPr>
              <a:lnSpc>
                <a:spcPct val="100000"/>
              </a:lnSpc>
              <a:spcBef>
                <a:spcPts val="1800"/>
              </a:spcBef>
              <a:defRPr sz="2800"/>
            </a:lvl3pPr>
            <a:lvl4pPr>
              <a:lnSpc>
                <a:spcPct val="100000"/>
              </a:lnSpc>
              <a:spcBef>
                <a:spcPts val="1800"/>
              </a:spcBef>
              <a:defRPr sz="2800"/>
            </a:lvl4pPr>
            <a:lvl5pPr>
              <a:lnSpc>
                <a:spcPct val="100000"/>
              </a:lnSpc>
              <a:spcBef>
                <a:spcPts val="1800"/>
              </a:spcBef>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5146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3940544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1556718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2776635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3431164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2904026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163011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2536829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2135085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46D87F0-E1B7-4809-A3FB-1026FF95854F}"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094BAF4A-A562-4E45-BA8B-BAF6DA9F60F9}" type="slidenum">
              <a:rPr lang="en-US" smtClean="0"/>
              <a:t>‹#›</a:t>
            </a:fld>
            <a:endParaRPr lang="en-US" dirty="0"/>
          </a:p>
        </p:txBody>
      </p:sp>
    </p:spTree>
    <p:extLst>
      <p:ext uri="{BB962C8B-B14F-4D97-AF65-F5344CB8AC3E}">
        <p14:creationId xmlns:p14="http://schemas.microsoft.com/office/powerpoint/2010/main" val="1455140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84991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1200" y="2366963"/>
            <a:ext cx="3448318" cy="2387600"/>
          </a:xfrm>
        </p:spPr>
        <p:txBody>
          <a:bodyPr>
            <a:normAutofit/>
          </a:bodyPr>
          <a:lstStyle/>
          <a:p>
            <a:r>
              <a:rPr lang="en-US" sz="3600" b="1" dirty="0">
                <a:solidFill>
                  <a:schemeClr val="bg1"/>
                </a:solidFill>
              </a:rPr>
              <a:t>Nutrition</a:t>
            </a:r>
            <a:endParaRPr lang="en-US" sz="3600" dirty="0">
              <a:solidFill>
                <a:schemeClr val="bg1"/>
              </a:solidFill>
            </a:endParaRPr>
          </a:p>
        </p:txBody>
      </p:sp>
      <p:sp>
        <p:nvSpPr>
          <p:cNvPr id="3" name="Subtitle 2"/>
          <p:cNvSpPr>
            <a:spLocks noGrp="1"/>
          </p:cNvSpPr>
          <p:nvPr>
            <p:ph type="subTitle" idx="1"/>
          </p:nvPr>
        </p:nvSpPr>
        <p:spPr>
          <a:xfrm>
            <a:off x="698500" y="2103438"/>
            <a:ext cx="3448318" cy="1655762"/>
          </a:xfrm>
        </p:spPr>
        <p:txBody>
          <a:bodyPr>
            <a:noAutofit/>
          </a:bodyPr>
          <a:lstStyle/>
          <a:p>
            <a:r>
              <a:rPr lang="en-US" sz="6000" dirty="0">
                <a:solidFill>
                  <a:schemeClr val="bg1"/>
                </a:solidFill>
              </a:rPr>
              <a:t>Chapter 12</a:t>
            </a:r>
          </a:p>
        </p:txBody>
      </p:sp>
    </p:spTree>
    <p:extLst>
      <p:ext uri="{BB962C8B-B14F-4D97-AF65-F5344CB8AC3E}">
        <p14:creationId xmlns:p14="http://schemas.microsoft.com/office/powerpoint/2010/main" val="2178479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Nutrition and Global Health</a:t>
            </a:r>
            <a:endParaRPr lang="en-US" dirty="0"/>
          </a:p>
        </p:txBody>
      </p:sp>
      <p:sp>
        <p:nvSpPr>
          <p:cNvPr id="3" name="Text Placeholder 2"/>
          <p:cNvSpPr>
            <a:spLocks noGrp="1"/>
          </p:cNvSpPr>
          <p:nvPr>
            <p:ph type="body" idx="1"/>
          </p:nvPr>
        </p:nvSpPr>
        <p:spPr/>
        <p:txBody>
          <a:bodyPr/>
          <a:lstStyle/>
          <a:p>
            <a:r>
              <a:rPr lang="en-US" dirty="0"/>
              <a:t>12.1</a:t>
            </a:r>
          </a:p>
        </p:txBody>
      </p:sp>
    </p:spTree>
    <p:extLst>
      <p:ext uri="{BB962C8B-B14F-4D97-AF65-F5344CB8AC3E}">
        <p14:creationId xmlns:p14="http://schemas.microsoft.com/office/powerpoint/2010/main" val="3114359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Nutrition Transition</a:t>
            </a:r>
          </a:p>
        </p:txBody>
      </p:sp>
      <p:sp>
        <p:nvSpPr>
          <p:cNvPr id="3" name="Content Placeholder 2"/>
          <p:cNvSpPr>
            <a:spLocks noGrp="1"/>
          </p:cNvSpPr>
          <p:nvPr>
            <p:ph idx="1"/>
          </p:nvPr>
        </p:nvSpPr>
        <p:spPr/>
        <p:txBody>
          <a:bodyPr>
            <a:normAutofit/>
          </a:bodyPr>
          <a:lstStyle/>
          <a:p>
            <a:r>
              <a:rPr lang="en-US" b="1" dirty="0"/>
              <a:t>Nutrition </a:t>
            </a:r>
            <a:r>
              <a:rPr lang="en-US" dirty="0"/>
              <a:t>= the consumption and processing of foods that allow the body to survive, grow, heal, and be healthy.</a:t>
            </a:r>
          </a:p>
          <a:p>
            <a:r>
              <a:rPr lang="en-US" b="1" dirty="0"/>
              <a:t>Nutrition transition </a:t>
            </a:r>
            <a:r>
              <a:rPr lang="en-US" dirty="0"/>
              <a:t>= the shift from having undernutrition and nutrient deficiencies as the most prevalent nutritional concerns to having overweight and obesity as the dominant nutritional disorders.</a:t>
            </a:r>
          </a:p>
        </p:txBody>
      </p:sp>
    </p:spTree>
    <p:extLst>
      <p:ext uri="{BB962C8B-B14F-4D97-AF65-F5344CB8AC3E}">
        <p14:creationId xmlns:p14="http://schemas.microsoft.com/office/powerpoint/2010/main" val="723474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Nutrition Transition (cont’d)</a:t>
            </a:r>
          </a:p>
        </p:txBody>
      </p:sp>
      <p:sp>
        <p:nvSpPr>
          <p:cNvPr id="3" name="Content Placeholder 2"/>
          <p:cNvSpPr>
            <a:spLocks noGrp="1"/>
          </p:cNvSpPr>
          <p:nvPr>
            <p:ph idx="1"/>
          </p:nvPr>
        </p:nvSpPr>
        <p:spPr/>
        <p:txBody>
          <a:bodyPr>
            <a:normAutofit fontScale="77500" lnSpcReduction="20000"/>
          </a:bodyPr>
          <a:lstStyle/>
          <a:p>
            <a:r>
              <a:rPr lang="en-US" dirty="0"/>
              <a:t>Lowest-income communities tend to have too little food.</a:t>
            </a:r>
          </a:p>
          <a:p>
            <a:pPr lvl="1"/>
            <a:r>
              <a:rPr lang="en-US" dirty="0"/>
              <a:t>International cooperation is required in order to ensure food safety in an era of increased globalization of the food supply.</a:t>
            </a:r>
          </a:p>
          <a:p>
            <a:r>
              <a:rPr lang="en-US" dirty="0"/>
              <a:t>During the transition, countries often experience a dual burden of nutritional problems, with undernutrition continuing to be prevalent among children (especially those living in rural areas or in low-income urban communities) while adult obesity becomes more common.</a:t>
            </a:r>
          </a:p>
          <a:p>
            <a:r>
              <a:rPr lang="en-US" dirty="0"/>
              <a:t>High- and middle-income communities have rising rates of obesity.</a:t>
            </a:r>
          </a:p>
          <a:p>
            <a:pPr lvl="1"/>
            <a:r>
              <a:rPr lang="en-US" dirty="0"/>
              <a:t>Obesity is related to many chronic diseases (like diabetes and hypertension).</a:t>
            </a:r>
          </a:p>
          <a:p>
            <a:pPr lvl="1"/>
            <a:endParaRPr lang="en-US" dirty="0"/>
          </a:p>
        </p:txBody>
      </p:sp>
    </p:spTree>
    <p:extLst>
      <p:ext uri="{BB962C8B-B14F-4D97-AF65-F5344CB8AC3E}">
        <p14:creationId xmlns:p14="http://schemas.microsoft.com/office/powerpoint/2010/main" val="666627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Macronutrients</a:t>
            </a:r>
            <a:endParaRPr lang="en-US" dirty="0"/>
          </a:p>
        </p:txBody>
      </p:sp>
      <p:sp>
        <p:nvSpPr>
          <p:cNvPr id="3" name="Text Placeholder 2"/>
          <p:cNvSpPr>
            <a:spLocks noGrp="1"/>
          </p:cNvSpPr>
          <p:nvPr>
            <p:ph type="body" idx="1"/>
          </p:nvPr>
        </p:nvSpPr>
        <p:spPr/>
        <p:txBody>
          <a:bodyPr/>
          <a:lstStyle/>
          <a:p>
            <a:r>
              <a:rPr lang="en-US" dirty="0"/>
              <a:t>12.2</a:t>
            </a:r>
          </a:p>
        </p:txBody>
      </p:sp>
    </p:spTree>
    <p:extLst>
      <p:ext uri="{BB962C8B-B14F-4D97-AF65-F5344CB8AC3E}">
        <p14:creationId xmlns:p14="http://schemas.microsoft.com/office/powerpoint/2010/main" val="1483629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Macronutrients</a:t>
            </a:r>
          </a:p>
        </p:txBody>
      </p:sp>
      <p:sp>
        <p:nvSpPr>
          <p:cNvPr id="3" name="Content Placeholder 2"/>
          <p:cNvSpPr>
            <a:spLocks noGrp="1"/>
          </p:cNvSpPr>
          <p:nvPr>
            <p:ph idx="1"/>
          </p:nvPr>
        </p:nvSpPr>
        <p:spPr>
          <a:xfrm>
            <a:off x="371061" y="1524000"/>
            <a:ext cx="8415129" cy="4652963"/>
          </a:xfrm>
        </p:spPr>
        <p:txBody>
          <a:bodyPr>
            <a:normAutofit fontScale="70000" lnSpcReduction="20000"/>
          </a:bodyPr>
          <a:lstStyle/>
          <a:p>
            <a:r>
              <a:rPr lang="en-US" b="1" dirty="0"/>
              <a:t>Macronutrients </a:t>
            </a:r>
            <a:r>
              <a:rPr lang="en-US" dirty="0"/>
              <a:t>= nutrients such as carbohydrates, protein, and fats and oils that are required to be consumed in relatively large quantities because they provide energy.</a:t>
            </a:r>
          </a:p>
          <a:p>
            <a:r>
              <a:rPr lang="en-US" dirty="0"/>
              <a:t>Energy in food is typically measured in units of calories.</a:t>
            </a:r>
          </a:p>
          <a:p>
            <a:pPr lvl="1"/>
            <a:r>
              <a:rPr lang="en-US" dirty="0"/>
              <a:t>One </a:t>
            </a:r>
            <a:r>
              <a:rPr lang="en-US" b="1" dirty="0"/>
              <a:t>calorie</a:t>
            </a:r>
            <a:r>
              <a:rPr lang="en-US" dirty="0"/>
              <a:t> of food (which is technically 1 kilocalorie, which is why the units for food energy measurements are sometimes reported in as units of “kcal”) is equal to the amount of energy required to raise the temperature of 1 gram of water by 1 degree Celsius.</a:t>
            </a:r>
          </a:p>
          <a:p>
            <a:r>
              <a:rPr lang="en-US" dirty="0"/>
              <a:t>The number of calories needed by a person each day varies based on age, sex, body size, activity level, climate, and pregnancy and lactation status.</a:t>
            </a:r>
          </a:p>
          <a:p>
            <a:pPr lvl="1"/>
            <a:r>
              <a:rPr lang="en-US" dirty="0"/>
              <a:t>In higher-income countries, the number of calories available far exceeds the required number.</a:t>
            </a:r>
          </a:p>
          <a:p>
            <a:pPr lvl="1"/>
            <a:r>
              <a:rPr lang="en-US" dirty="0"/>
              <a:t>Some low-income countries struggle to produce or import enough food.</a:t>
            </a:r>
          </a:p>
        </p:txBody>
      </p:sp>
    </p:spTree>
    <p:extLst>
      <p:ext uri="{BB962C8B-B14F-4D97-AF65-F5344CB8AC3E}">
        <p14:creationId xmlns:p14="http://schemas.microsoft.com/office/powerpoint/2010/main" val="3890169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Carbohydrates</a:t>
            </a:r>
          </a:p>
        </p:txBody>
      </p:sp>
      <p:sp>
        <p:nvSpPr>
          <p:cNvPr id="3" name="Content Placeholder 2"/>
          <p:cNvSpPr>
            <a:spLocks noGrp="1"/>
          </p:cNvSpPr>
          <p:nvPr>
            <p:ph idx="1"/>
          </p:nvPr>
        </p:nvSpPr>
        <p:spPr/>
        <p:txBody>
          <a:bodyPr>
            <a:normAutofit lnSpcReduction="10000"/>
          </a:bodyPr>
          <a:lstStyle/>
          <a:p>
            <a:r>
              <a:rPr lang="en-US" b="1" dirty="0"/>
              <a:t>Carbohydrates </a:t>
            </a:r>
            <a:r>
              <a:rPr lang="en-US" dirty="0"/>
              <a:t>= </a:t>
            </a:r>
            <a:r>
              <a:rPr lang="en-US" b="1" dirty="0"/>
              <a:t>saccharides</a:t>
            </a:r>
            <a:r>
              <a:rPr lang="en-US" dirty="0"/>
              <a:t> = chains of sugars.</a:t>
            </a:r>
          </a:p>
          <a:p>
            <a:r>
              <a:rPr lang="en-US" b="1" dirty="0"/>
              <a:t>Fiber</a:t>
            </a:r>
            <a:r>
              <a:rPr lang="en-US" dirty="0"/>
              <a:t> = a non-digestible complex carbohydrate found in unprocessed plant-based foods.</a:t>
            </a:r>
          </a:p>
          <a:p>
            <a:r>
              <a:rPr lang="en-US" dirty="0"/>
              <a:t>Nutritionists recommend that for most people 45% to 65% of calories taken in over a day should come from carbohydrates.</a:t>
            </a:r>
          </a:p>
          <a:p>
            <a:pPr lvl="1"/>
            <a:r>
              <a:rPr lang="en-US" dirty="0"/>
              <a:t>In low-income countries, many people eat a starchy diet that exceeds this recommended proportion.</a:t>
            </a:r>
          </a:p>
        </p:txBody>
      </p:sp>
    </p:spTree>
    <p:extLst>
      <p:ext uri="{BB962C8B-B14F-4D97-AF65-F5344CB8AC3E}">
        <p14:creationId xmlns:p14="http://schemas.microsoft.com/office/powerpoint/2010/main" val="2629309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398" y="206100"/>
            <a:ext cx="7886700" cy="1325563"/>
          </a:xfrm>
        </p:spPr>
        <p:txBody>
          <a:bodyPr/>
          <a:lstStyle/>
          <a:p>
            <a:r>
              <a:rPr lang="en-US" dirty="0"/>
              <a:t>Proteins</a:t>
            </a:r>
          </a:p>
        </p:txBody>
      </p:sp>
      <p:sp>
        <p:nvSpPr>
          <p:cNvPr id="3" name="Content Placeholder 2"/>
          <p:cNvSpPr>
            <a:spLocks noGrp="1"/>
          </p:cNvSpPr>
          <p:nvPr>
            <p:ph idx="1"/>
          </p:nvPr>
        </p:nvSpPr>
        <p:spPr>
          <a:xfrm>
            <a:off x="278296" y="1431235"/>
            <a:ext cx="8560904" cy="4745728"/>
          </a:xfrm>
        </p:spPr>
        <p:txBody>
          <a:bodyPr>
            <a:normAutofit fontScale="47500" lnSpcReduction="20000"/>
          </a:bodyPr>
          <a:lstStyle/>
          <a:p>
            <a:r>
              <a:rPr lang="en-US" sz="4500" b="1" dirty="0"/>
              <a:t>Amino acids </a:t>
            </a:r>
            <a:r>
              <a:rPr lang="en-US" sz="4500" dirty="0"/>
              <a:t>= organic compounds that contain carbon, hydrogen, oxygen, and nitrogen.</a:t>
            </a:r>
          </a:p>
          <a:p>
            <a:r>
              <a:rPr lang="en-US" sz="4500" b="1" dirty="0"/>
              <a:t>Proteins </a:t>
            </a:r>
            <a:r>
              <a:rPr lang="en-US" sz="4500" dirty="0"/>
              <a:t>= chains of amino acids.</a:t>
            </a:r>
          </a:p>
          <a:p>
            <a:r>
              <a:rPr lang="en-US" sz="4500" dirty="0"/>
              <a:t>About 20 different kinds of amino acids are recognized as critical for human biochemistry.</a:t>
            </a:r>
          </a:p>
          <a:p>
            <a:pPr lvl="1"/>
            <a:r>
              <a:rPr lang="en-US" sz="4500" b="1" dirty="0"/>
              <a:t>Essential amino acids </a:t>
            </a:r>
            <a:r>
              <a:rPr lang="en-US" sz="4500" dirty="0"/>
              <a:t>= amino acids that humans must acquire from food.</a:t>
            </a:r>
          </a:p>
          <a:p>
            <a:r>
              <a:rPr lang="en-US" sz="4500" b="1" dirty="0"/>
              <a:t>Complete proteins </a:t>
            </a:r>
            <a:r>
              <a:rPr lang="en-US" sz="4500" dirty="0"/>
              <a:t>= foods that contain all of the essential amino acids.</a:t>
            </a:r>
          </a:p>
          <a:p>
            <a:r>
              <a:rPr lang="en-US" sz="4500" b="1" dirty="0"/>
              <a:t>Complementary proteins </a:t>
            </a:r>
            <a:r>
              <a:rPr lang="en-US" sz="4500" dirty="0"/>
              <a:t>= combinations of foods that provide all of the amino acids in one meal.</a:t>
            </a:r>
          </a:p>
          <a:p>
            <a:r>
              <a:rPr lang="en-US" sz="4500" dirty="0"/>
              <a:t>Nutritionists generally recommend that for most people 10% to 35% of daily calories should come from high-quality proteins.</a:t>
            </a:r>
          </a:p>
          <a:p>
            <a:endParaRPr lang="en-US" dirty="0"/>
          </a:p>
        </p:txBody>
      </p:sp>
    </p:spTree>
    <p:extLst>
      <p:ext uri="{BB962C8B-B14F-4D97-AF65-F5344CB8AC3E}">
        <p14:creationId xmlns:p14="http://schemas.microsoft.com/office/powerpoint/2010/main" val="178384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Fats</a:t>
            </a:r>
          </a:p>
        </p:txBody>
      </p:sp>
      <p:sp>
        <p:nvSpPr>
          <p:cNvPr id="3" name="Content Placeholder 2"/>
          <p:cNvSpPr>
            <a:spLocks noGrp="1"/>
          </p:cNvSpPr>
          <p:nvPr>
            <p:ph idx="1"/>
          </p:nvPr>
        </p:nvSpPr>
        <p:spPr>
          <a:xfrm>
            <a:off x="344557" y="1007165"/>
            <a:ext cx="8640417" cy="5169798"/>
          </a:xfrm>
        </p:spPr>
        <p:txBody>
          <a:bodyPr>
            <a:normAutofit fontScale="92500" lnSpcReduction="20000"/>
          </a:bodyPr>
          <a:lstStyle/>
          <a:p>
            <a:r>
              <a:rPr lang="en-US" b="1" dirty="0"/>
              <a:t>Lipids</a:t>
            </a:r>
            <a:r>
              <a:rPr lang="en-US" dirty="0"/>
              <a:t> = fatty acids = hydrocarbon chains with other chemical groups at the ends of the chains.</a:t>
            </a:r>
          </a:p>
          <a:p>
            <a:r>
              <a:rPr lang="en-US" b="1" dirty="0"/>
              <a:t>Fats </a:t>
            </a:r>
            <a:r>
              <a:rPr lang="en-US" dirty="0"/>
              <a:t>= lipids of animal origin like butter and lard that are solid at room temperature.</a:t>
            </a:r>
          </a:p>
          <a:p>
            <a:r>
              <a:rPr lang="en-US" b="1" dirty="0"/>
              <a:t>Oils </a:t>
            </a:r>
            <a:r>
              <a:rPr lang="en-US" dirty="0"/>
              <a:t>= lipids of plant origin like corn oil and olive oil that are liquids at room temperature.</a:t>
            </a:r>
          </a:p>
          <a:p>
            <a:r>
              <a:rPr lang="en-US" dirty="0"/>
              <a:t>Lipids contain more energy per gram than any other biological molecule and provide long-term energy storage, insulation, protective padding around internal organs, and assistance with nutrient absorption.</a:t>
            </a:r>
          </a:p>
          <a:p>
            <a:r>
              <a:rPr lang="en-US" dirty="0"/>
              <a:t>Nutritionists recommend that about 20% to 35% of calories consumed in a day should come from healthy fats and oils.</a:t>
            </a:r>
          </a:p>
        </p:txBody>
      </p:sp>
    </p:spTree>
    <p:extLst>
      <p:ext uri="{BB962C8B-B14F-4D97-AF65-F5344CB8AC3E}">
        <p14:creationId xmlns:p14="http://schemas.microsoft.com/office/powerpoint/2010/main" val="3602749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a:t>
            </a:r>
          </a:p>
        </p:txBody>
      </p:sp>
      <p:pic>
        <p:nvPicPr>
          <p:cNvPr id="5" name="Content Placeholder 4">
            <a:extLst>
              <a:ext uri="{FF2B5EF4-FFF2-40B4-BE49-F238E27FC236}">
                <a16:creationId xmlns:a16="http://schemas.microsoft.com/office/drawing/2014/main" id="{C02AA62F-CCDF-A540-8765-4162732517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0064" y="1351723"/>
            <a:ext cx="3903472" cy="3698016"/>
          </a:xfrm>
        </p:spPr>
      </p:pic>
      <p:sp>
        <p:nvSpPr>
          <p:cNvPr id="3" name="Rectangle 2">
            <a:extLst>
              <a:ext uri="{FF2B5EF4-FFF2-40B4-BE49-F238E27FC236}">
                <a16:creationId xmlns:a16="http://schemas.microsoft.com/office/drawing/2014/main" id="{BBCE7B65-6C03-014A-868B-C6D5E4AF02BD}"/>
              </a:ext>
            </a:extLst>
          </p:cNvPr>
          <p:cNvSpPr/>
          <p:nvPr/>
        </p:nvSpPr>
        <p:spPr>
          <a:xfrm>
            <a:off x="2290064" y="5136495"/>
            <a:ext cx="4572000" cy="923330"/>
          </a:xfrm>
          <a:prstGeom prst="rect">
            <a:avLst/>
          </a:prstGeom>
        </p:spPr>
        <p:txBody>
          <a:bodyPr>
            <a:spAutoFit/>
          </a:bodyPr>
          <a:lstStyle/>
          <a:p>
            <a:pPr algn="ctr"/>
            <a:r>
              <a:rPr lang="en-US" dirty="0"/>
              <a:t>People living in higher-income countries eat more fats and fewer carbohydrates than people living in lower-income countries.</a:t>
            </a:r>
          </a:p>
        </p:txBody>
      </p:sp>
      <p:sp>
        <p:nvSpPr>
          <p:cNvPr id="4" name="TextBox 3">
            <a:extLst>
              <a:ext uri="{FF2B5EF4-FFF2-40B4-BE49-F238E27FC236}">
                <a16:creationId xmlns:a16="http://schemas.microsoft.com/office/drawing/2014/main" id="{FAD5904C-5BEE-1545-9ABC-6218D047895B}"/>
              </a:ext>
            </a:extLst>
          </p:cNvPr>
          <p:cNvSpPr txBox="1"/>
          <p:nvPr/>
        </p:nvSpPr>
        <p:spPr>
          <a:xfrm rot="5400000">
            <a:off x="4490126" y="3059445"/>
            <a:ext cx="3784773" cy="369332"/>
          </a:xfrm>
          <a:prstGeom prst="rect">
            <a:avLst/>
          </a:prstGeom>
          <a:noFill/>
        </p:spPr>
        <p:txBody>
          <a:bodyPr wrap="square" rtlCol="0">
            <a:spAutoFit/>
          </a:bodyPr>
          <a:lstStyle/>
          <a:p>
            <a:r>
              <a:rPr lang="en-US" sz="900" dirty="0"/>
              <a:t>Data from FAOSTAT food balance sheets 2013. Rome: Food and Agriculture Organization of the United Nations; 2015.</a:t>
            </a:r>
          </a:p>
        </p:txBody>
      </p:sp>
    </p:spTree>
    <p:extLst>
      <p:ext uri="{BB962C8B-B14F-4D97-AF65-F5344CB8AC3E}">
        <p14:creationId xmlns:p14="http://schemas.microsoft.com/office/powerpoint/2010/main" val="3660461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r>
              <a:rPr lang="en-US" dirty="0"/>
              <a:t>Fats (cont’d)</a:t>
            </a:r>
          </a:p>
        </p:txBody>
      </p:sp>
      <p:sp>
        <p:nvSpPr>
          <p:cNvPr id="3" name="Content Placeholder 2"/>
          <p:cNvSpPr>
            <a:spLocks noGrp="1"/>
          </p:cNvSpPr>
          <p:nvPr>
            <p:ph idx="1"/>
          </p:nvPr>
        </p:nvSpPr>
        <p:spPr>
          <a:xfrm>
            <a:off x="331305" y="1325562"/>
            <a:ext cx="8415130" cy="5075237"/>
          </a:xfrm>
        </p:spPr>
        <p:txBody>
          <a:bodyPr>
            <a:normAutofit fontScale="85000" lnSpcReduction="10000"/>
          </a:bodyPr>
          <a:lstStyle/>
          <a:p>
            <a:r>
              <a:rPr lang="en-US" dirty="0"/>
              <a:t>The relative healthiness of lipids is often related to the amount of hydrogen they contain.</a:t>
            </a:r>
          </a:p>
          <a:p>
            <a:r>
              <a:rPr lang="en-US" b="1" dirty="0"/>
              <a:t>Unsaturated fatty acids</a:t>
            </a:r>
            <a:r>
              <a:rPr lang="en-US" dirty="0"/>
              <a:t> contain at least one double bond in the carbon chain, and they seem to be protective against heart disease.</a:t>
            </a:r>
          </a:p>
          <a:p>
            <a:r>
              <a:rPr lang="en-US" b="1" dirty="0"/>
              <a:t>Saturated fatty acid </a:t>
            </a:r>
            <a:r>
              <a:rPr lang="en-US" dirty="0"/>
              <a:t>are molecules that are “saturated” with hydrogen, with only single bonds between its carbon atoms.</a:t>
            </a:r>
          </a:p>
          <a:p>
            <a:r>
              <a:rPr lang="en-US" b="1" dirty="0"/>
              <a:t>Trans fats</a:t>
            </a:r>
            <a:r>
              <a:rPr lang="en-US" dirty="0"/>
              <a:t> are liquid oils that have been transformed into solid fats by adding hydrogen to them through the use of pressure; they have been shown to raise “bad” (or “lousy”) LDL (low-density lipoprotein) cholesterol in the body while depleting “good” (or “healthy”) HDL (high-density lipoprotein) cholesterol.</a:t>
            </a:r>
          </a:p>
        </p:txBody>
      </p:sp>
    </p:spTree>
    <p:extLst>
      <p:ext uri="{BB962C8B-B14F-4D97-AF65-F5344CB8AC3E}">
        <p14:creationId xmlns:p14="http://schemas.microsoft.com/office/powerpoint/2010/main" val="1092096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a:t>
            </a:r>
          </a:p>
        </p:txBody>
      </p:sp>
      <p:sp>
        <p:nvSpPr>
          <p:cNvPr id="3" name="Content Placeholder 2"/>
          <p:cNvSpPr>
            <a:spLocks noGrp="1"/>
          </p:cNvSpPr>
          <p:nvPr>
            <p:ph idx="1"/>
          </p:nvPr>
        </p:nvSpPr>
        <p:spPr>
          <a:xfrm>
            <a:off x="357809" y="1470991"/>
            <a:ext cx="8375373" cy="4705972"/>
          </a:xfrm>
        </p:spPr>
        <p:txBody>
          <a:bodyPr>
            <a:normAutofit/>
          </a:bodyPr>
          <a:lstStyle/>
          <a:p>
            <a:r>
              <a:rPr lang="en-US" dirty="0"/>
              <a:t>Water is not a nutrient but is an essential part of the diet.</a:t>
            </a:r>
          </a:p>
          <a:p>
            <a:r>
              <a:rPr lang="en-US" dirty="0"/>
              <a:t>Blood, which is about 92% water, is the medium for transporting gases, nutrients, and wastes throughout the body.</a:t>
            </a:r>
          </a:p>
          <a:p>
            <a:r>
              <a:rPr lang="en-US" dirty="0"/>
              <a:t>An adult loses about 2 to 3 quarts of water a day by urinating, sweating, and exhaling humidified air, and this lost water must be replaced to avoid dehydration.</a:t>
            </a:r>
          </a:p>
          <a:p>
            <a:endParaRPr lang="en-US" dirty="0"/>
          </a:p>
        </p:txBody>
      </p:sp>
    </p:spTree>
    <p:extLst>
      <p:ext uri="{BB962C8B-B14F-4D97-AF65-F5344CB8AC3E}">
        <p14:creationId xmlns:p14="http://schemas.microsoft.com/office/powerpoint/2010/main" val="3226735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888104"/>
            <a:ext cx="7886700" cy="2852737"/>
          </a:xfrm>
        </p:spPr>
        <p:txBody>
          <a:bodyPr/>
          <a:lstStyle/>
          <a:p>
            <a:r>
              <a:rPr lang="en-US" b="1" dirty="0"/>
              <a:t>Protein-Energy Malnutrition</a:t>
            </a:r>
            <a:endParaRPr lang="en-US" dirty="0"/>
          </a:p>
        </p:txBody>
      </p:sp>
      <p:sp>
        <p:nvSpPr>
          <p:cNvPr id="3" name="Text Placeholder 2"/>
          <p:cNvSpPr>
            <a:spLocks noGrp="1"/>
          </p:cNvSpPr>
          <p:nvPr>
            <p:ph type="body" idx="1"/>
          </p:nvPr>
        </p:nvSpPr>
        <p:spPr/>
        <p:txBody>
          <a:bodyPr/>
          <a:lstStyle/>
          <a:p>
            <a:r>
              <a:rPr lang="en-US" dirty="0"/>
              <a:t>12.3</a:t>
            </a:r>
          </a:p>
        </p:txBody>
      </p:sp>
    </p:spTree>
    <p:extLst>
      <p:ext uri="{BB962C8B-B14F-4D97-AF65-F5344CB8AC3E}">
        <p14:creationId xmlns:p14="http://schemas.microsoft.com/office/powerpoint/2010/main" val="1540891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Undernutrition</a:t>
            </a:r>
          </a:p>
        </p:txBody>
      </p:sp>
      <p:sp>
        <p:nvSpPr>
          <p:cNvPr id="3" name="Content Placeholder 2"/>
          <p:cNvSpPr>
            <a:spLocks noGrp="1"/>
          </p:cNvSpPr>
          <p:nvPr>
            <p:ph idx="1"/>
          </p:nvPr>
        </p:nvSpPr>
        <p:spPr>
          <a:xfrm>
            <a:off x="357809" y="1431235"/>
            <a:ext cx="8494643" cy="4745728"/>
          </a:xfrm>
        </p:spPr>
        <p:txBody>
          <a:bodyPr>
            <a:normAutofit fontScale="70000" lnSpcReduction="20000"/>
          </a:bodyPr>
          <a:lstStyle/>
          <a:p>
            <a:r>
              <a:rPr lang="en-US" b="1" dirty="0"/>
              <a:t>Undernutrition </a:t>
            </a:r>
            <a:r>
              <a:rPr lang="en-US" dirty="0"/>
              <a:t>= malnutrition resulting from deficiencies in the amount of food or types of nutrients eaten, or from poor absorption of the nutrients that have been consumed.</a:t>
            </a:r>
          </a:p>
          <a:p>
            <a:r>
              <a:rPr lang="en-US" dirty="0"/>
              <a:t>At least one in five deaths of under-5 children can be attributed to undernutrition.</a:t>
            </a:r>
          </a:p>
          <a:p>
            <a:pPr lvl="1"/>
            <a:r>
              <a:rPr lang="en-US" dirty="0"/>
              <a:t>Even mild and moderate undernutrition can significantly increase a child’s risk of illness and death due to diarrhea, acute respiratory infections, malaria, and measles.</a:t>
            </a:r>
          </a:p>
          <a:p>
            <a:r>
              <a:rPr lang="en-US" dirty="0"/>
              <a:t>The SDGs aim to “end hunger and ensure access by all people, in particular the poor and people in vulnerable situations, including infants, to safe, nutritious and sufficient food all year round” (SDG 2.1) and to “end all forms of malnutrition” by achieving growth targets in children under 5 years of age and also addressing “the nutritional needs of adolescent girls, pregnant and lactating women, and older persons” (SDG 2.2).</a:t>
            </a:r>
          </a:p>
        </p:txBody>
      </p:sp>
    </p:spTree>
    <p:extLst>
      <p:ext uri="{BB962C8B-B14F-4D97-AF65-F5344CB8AC3E}">
        <p14:creationId xmlns:p14="http://schemas.microsoft.com/office/powerpoint/2010/main" val="327218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Anthropometry</a:t>
            </a:r>
          </a:p>
        </p:txBody>
      </p:sp>
      <p:sp>
        <p:nvSpPr>
          <p:cNvPr id="3" name="Content Placeholder 2"/>
          <p:cNvSpPr>
            <a:spLocks noGrp="1"/>
          </p:cNvSpPr>
          <p:nvPr>
            <p:ph idx="1"/>
          </p:nvPr>
        </p:nvSpPr>
        <p:spPr>
          <a:xfrm>
            <a:off x="304801" y="1457739"/>
            <a:ext cx="8587408" cy="4719224"/>
          </a:xfrm>
        </p:spPr>
        <p:txBody>
          <a:bodyPr>
            <a:normAutofit fontScale="92500"/>
          </a:bodyPr>
          <a:lstStyle/>
          <a:p>
            <a:r>
              <a:rPr lang="en-US" b="1" dirty="0"/>
              <a:t>Anthropometry </a:t>
            </a:r>
            <a:r>
              <a:rPr lang="en-US" dirty="0"/>
              <a:t>= the measurement of the human body.</a:t>
            </a:r>
          </a:p>
          <a:p>
            <a:pPr lvl="1"/>
            <a:r>
              <a:rPr lang="en-US" dirty="0"/>
              <a:t>Height, weight, waist circumference, body fat percentage, and other measurements.</a:t>
            </a:r>
          </a:p>
          <a:p>
            <a:r>
              <a:rPr lang="en-US" b="1" dirty="0"/>
              <a:t>Stunting </a:t>
            </a:r>
            <a:r>
              <a:rPr lang="en-US" dirty="0"/>
              <a:t>= a child with low height-for-age, an indicator of chronic malnutrition.</a:t>
            </a:r>
          </a:p>
          <a:p>
            <a:r>
              <a:rPr lang="en-US" b="1" dirty="0"/>
              <a:t>Wasting </a:t>
            </a:r>
            <a:r>
              <a:rPr lang="en-US" dirty="0"/>
              <a:t>= a child with low weight-for-height (also called weight-for-length), a sign of acute malnutrition characterized by rapidly decreasing nutritional health status.</a:t>
            </a:r>
          </a:p>
          <a:p>
            <a:r>
              <a:rPr lang="en-US" b="1" dirty="0"/>
              <a:t>Underweight</a:t>
            </a:r>
            <a:r>
              <a:rPr lang="en-US" dirty="0"/>
              <a:t> = a child with low weight-for-age.  </a:t>
            </a:r>
          </a:p>
        </p:txBody>
      </p:sp>
    </p:spTree>
    <p:extLst>
      <p:ext uri="{BB962C8B-B14F-4D97-AF65-F5344CB8AC3E}">
        <p14:creationId xmlns:p14="http://schemas.microsoft.com/office/powerpoint/2010/main" val="3704352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Growth Standards</a:t>
            </a:r>
          </a:p>
        </p:txBody>
      </p:sp>
      <p:sp>
        <p:nvSpPr>
          <p:cNvPr id="3" name="Content Placeholder 2"/>
          <p:cNvSpPr>
            <a:spLocks noGrp="1"/>
          </p:cNvSpPr>
          <p:nvPr>
            <p:ph idx="1"/>
          </p:nvPr>
        </p:nvSpPr>
        <p:spPr>
          <a:xfrm>
            <a:off x="371061" y="1444487"/>
            <a:ext cx="8415129" cy="4732476"/>
          </a:xfrm>
        </p:spPr>
        <p:txBody>
          <a:bodyPr>
            <a:normAutofit lnSpcReduction="10000"/>
          </a:bodyPr>
          <a:lstStyle/>
          <a:p>
            <a:r>
              <a:rPr lang="en-US" dirty="0"/>
              <a:t>Global growth standards for children from birth through 60 months are provided by the World Health Organization.</a:t>
            </a:r>
          </a:p>
          <a:p>
            <a:r>
              <a:rPr lang="en-US" dirty="0"/>
              <a:t>Since the distribution of anthropometric measurements follows a normal (bell-shaped) curve, these percentiles can be translated to z-scores.</a:t>
            </a:r>
          </a:p>
          <a:p>
            <a:pPr lvl="1"/>
            <a:r>
              <a:rPr lang="en-US" dirty="0"/>
              <a:t>A standard deviation is a statistical indicator for the width of a distribution, and a </a:t>
            </a:r>
            <a:r>
              <a:rPr lang="en-US" b="1" dirty="0"/>
              <a:t>z-score</a:t>
            </a:r>
            <a:r>
              <a:rPr lang="en-US" dirty="0"/>
              <a:t> is an indicator of how many standard deviations away from the mean an individual’s measure is.</a:t>
            </a:r>
          </a:p>
        </p:txBody>
      </p:sp>
    </p:spTree>
    <p:extLst>
      <p:ext uri="{BB962C8B-B14F-4D97-AF65-F5344CB8AC3E}">
        <p14:creationId xmlns:p14="http://schemas.microsoft.com/office/powerpoint/2010/main" val="2807338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a:t>
            </a:r>
          </a:p>
        </p:txBody>
      </p:sp>
      <p:pic>
        <p:nvPicPr>
          <p:cNvPr id="5" name="Content Placeholder 4">
            <a:extLst>
              <a:ext uri="{FF2B5EF4-FFF2-40B4-BE49-F238E27FC236}">
                <a16:creationId xmlns:a16="http://schemas.microsoft.com/office/drawing/2014/main" id="{7F801BDC-1A62-0F44-96DF-FDB521F6A9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3185" y="1690689"/>
            <a:ext cx="4940193" cy="2625279"/>
          </a:xfrm>
        </p:spPr>
      </p:pic>
      <p:sp>
        <p:nvSpPr>
          <p:cNvPr id="3" name="Rectangle 2">
            <a:extLst>
              <a:ext uri="{FF2B5EF4-FFF2-40B4-BE49-F238E27FC236}">
                <a16:creationId xmlns:a16="http://schemas.microsoft.com/office/drawing/2014/main" id="{DCB088FB-BA8B-194F-8903-DACB70AF12C0}"/>
              </a:ext>
            </a:extLst>
          </p:cNvPr>
          <p:cNvSpPr/>
          <p:nvPr/>
        </p:nvSpPr>
        <p:spPr>
          <a:xfrm>
            <a:off x="2120900" y="4495723"/>
            <a:ext cx="5005324" cy="646331"/>
          </a:xfrm>
          <a:prstGeom prst="rect">
            <a:avLst/>
          </a:prstGeom>
        </p:spPr>
        <p:txBody>
          <a:bodyPr wrap="square">
            <a:spAutoFit/>
          </a:bodyPr>
          <a:lstStyle/>
          <a:p>
            <a:pPr algn="ctr"/>
            <a:r>
              <a:rPr lang="en-US" dirty="0"/>
              <a:t>A sample child growth chart showing weight-for-age for two girls from birth to age 5.</a:t>
            </a:r>
          </a:p>
        </p:txBody>
      </p:sp>
      <p:sp>
        <p:nvSpPr>
          <p:cNvPr id="4" name="TextBox 3">
            <a:extLst>
              <a:ext uri="{FF2B5EF4-FFF2-40B4-BE49-F238E27FC236}">
                <a16:creationId xmlns:a16="http://schemas.microsoft.com/office/drawing/2014/main" id="{57564801-1ADB-0D41-9F9B-D88E35E10EE2}"/>
              </a:ext>
            </a:extLst>
          </p:cNvPr>
          <p:cNvSpPr txBox="1"/>
          <p:nvPr/>
        </p:nvSpPr>
        <p:spPr>
          <a:xfrm rot="5400000">
            <a:off x="6140540" y="2604858"/>
            <a:ext cx="2751662" cy="923330"/>
          </a:xfrm>
          <a:prstGeom prst="rect">
            <a:avLst/>
          </a:prstGeom>
          <a:noFill/>
        </p:spPr>
        <p:txBody>
          <a:bodyPr wrap="square" rtlCol="0">
            <a:spAutoFit/>
          </a:bodyPr>
          <a:lstStyle/>
          <a:p>
            <a:r>
              <a:rPr lang="en-US" sz="900" dirty="0"/>
              <a:t>Data from WHO Multicentre Growth Reference Study Group. WHO child growth standards: length/height-for-age, weight-for-age, weight-for-length, weight-for-height and body mass index-for-age: methods and development. Geneva World Health Organization; 2006.</a:t>
            </a:r>
          </a:p>
        </p:txBody>
      </p:sp>
    </p:spTree>
    <p:extLst>
      <p:ext uri="{BB962C8B-B14F-4D97-AF65-F5344CB8AC3E}">
        <p14:creationId xmlns:p14="http://schemas.microsoft.com/office/powerpoint/2010/main" val="367700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 and PEM</a:t>
            </a:r>
          </a:p>
        </p:txBody>
      </p:sp>
      <p:sp>
        <p:nvSpPr>
          <p:cNvPr id="3" name="Content Placeholder 2"/>
          <p:cNvSpPr>
            <a:spLocks noGrp="1"/>
          </p:cNvSpPr>
          <p:nvPr>
            <p:ph idx="1"/>
          </p:nvPr>
        </p:nvSpPr>
        <p:spPr/>
        <p:txBody>
          <a:bodyPr>
            <a:normAutofit fontScale="62500" lnSpcReduction="20000"/>
          </a:bodyPr>
          <a:lstStyle/>
          <a:p>
            <a:r>
              <a:rPr lang="en-US" b="1" dirty="0"/>
              <a:t>Severe acute malnutrition (SAM)</a:t>
            </a:r>
            <a:r>
              <a:rPr lang="en-US" dirty="0"/>
              <a:t> = a child with a weight-for-height z-score below –3, a condition requiring urgent medical care.</a:t>
            </a:r>
          </a:p>
          <a:p>
            <a:pPr lvl="1"/>
            <a:r>
              <a:rPr lang="en-US" b="1" dirty="0"/>
              <a:t>Mid-upper arm circumference (MUAC)</a:t>
            </a:r>
            <a:r>
              <a:rPr lang="en-US" dirty="0"/>
              <a:t> is another indicator of wasting, and children with a MUAC of less than 11.5 centimeters have SAM.</a:t>
            </a:r>
            <a:endParaRPr lang="en-US" b="1" dirty="0"/>
          </a:p>
          <a:p>
            <a:r>
              <a:rPr lang="en-US" b="1" dirty="0"/>
              <a:t>Protein energy malnutrition (PEM)</a:t>
            </a:r>
            <a:r>
              <a:rPr lang="en-US" dirty="0"/>
              <a:t> = a severe form of chronic undernutrition that presents in two different forms.</a:t>
            </a:r>
          </a:p>
          <a:p>
            <a:pPr lvl="1"/>
            <a:r>
              <a:rPr lang="en-US" b="1" dirty="0"/>
              <a:t>Marasmus </a:t>
            </a:r>
            <a:r>
              <a:rPr lang="en-US" dirty="0"/>
              <a:t>= children who are emaciated, weak, and lethargic because of long-term calorie deprivation.</a:t>
            </a:r>
          </a:p>
          <a:p>
            <a:pPr lvl="1"/>
            <a:r>
              <a:rPr lang="en-US" b="1" dirty="0"/>
              <a:t>Kwashiorkor </a:t>
            </a:r>
            <a:r>
              <a:rPr lang="en-US" dirty="0"/>
              <a:t>= children lacking protein in the diet who develop </a:t>
            </a:r>
            <a:r>
              <a:rPr lang="en-US" b="1" dirty="0"/>
              <a:t>edema</a:t>
            </a:r>
            <a:r>
              <a:rPr lang="en-US" dirty="0"/>
              <a:t>, fluid retention in extracellular spaces that causes swelling of the tissues in the arms, legs, and face.</a:t>
            </a:r>
          </a:p>
          <a:p>
            <a:pPr lvl="1"/>
            <a:r>
              <a:rPr lang="en-US" dirty="0"/>
              <a:t>Severe PEM is a form of severe acute malnutrition.</a:t>
            </a:r>
          </a:p>
        </p:txBody>
      </p:sp>
    </p:spTree>
    <p:extLst>
      <p:ext uri="{BB962C8B-B14F-4D97-AF65-F5344CB8AC3E}">
        <p14:creationId xmlns:p14="http://schemas.microsoft.com/office/powerpoint/2010/main" val="201000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 and PEM (cont’d)</a:t>
            </a:r>
          </a:p>
        </p:txBody>
      </p:sp>
      <p:sp>
        <p:nvSpPr>
          <p:cNvPr id="3" name="Content Placeholder 2"/>
          <p:cNvSpPr>
            <a:spLocks noGrp="1"/>
          </p:cNvSpPr>
          <p:nvPr>
            <p:ph idx="1"/>
          </p:nvPr>
        </p:nvSpPr>
        <p:spPr/>
        <p:txBody>
          <a:bodyPr>
            <a:normAutofit/>
          </a:bodyPr>
          <a:lstStyle/>
          <a:p>
            <a:r>
              <a:rPr lang="en-US" dirty="0"/>
              <a:t>Infants and children with SAM require inpatient care followed by enrollment in community-based management of acute malnutrition (CMAM) programs. </a:t>
            </a:r>
          </a:p>
          <a:p>
            <a:pPr lvl="1"/>
            <a:r>
              <a:rPr lang="en-US" b="1" dirty="0"/>
              <a:t>Ready-to-use therapeutic food (RUTF) </a:t>
            </a:r>
            <a:r>
              <a:rPr lang="en-US" dirty="0"/>
              <a:t>is high in energy and protein, often made from a peanut base.</a:t>
            </a:r>
          </a:p>
        </p:txBody>
      </p:sp>
    </p:spTree>
    <p:extLst>
      <p:ext uri="{BB962C8B-B14F-4D97-AF65-F5344CB8AC3E}">
        <p14:creationId xmlns:p14="http://schemas.microsoft.com/office/powerpoint/2010/main" val="2825370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Undernutrition Epidemiology</a:t>
            </a:r>
          </a:p>
        </p:txBody>
      </p:sp>
      <p:sp>
        <p:nvSpPr>
          <p:cNvPr id="3" name="Content Placeholder 2"/>
          <p:cNvSpPr>
            <a:spLocks noGrp="1"/>
          </p:cNvSpPr>
          <p:nvPr>
            <p:ph idx="1"/>
          </p:nvPr>
        </p:nvSpPr>
        <p:spPr>
          <a:xfrm>
            <a:off x="477079" y="1577009"/>
            <a:ext cx="8282608" cy="4599954"/>
          </a:xfrm>
        </p:spPr>
        <p:txBody>
          <a:bodyPr>
            <a:normAutofit fontScale="85000" lnSpcReduction="10000"/>
          </a:bodyPr>
          <a:lstStyle/>
          <a:p>
            <a:r>
              <a:rPr lang="en-US" dirty="0"/>
              <a:t>Significant progress has been made on reducing child hunger worldwide over the past 25 years but more than one-third of children in sub-Saharan Africa and South Asia, about 20% in the Middle East and North Africa, and about 10% in East Asia and the Pacific, Latin America and the Caribbean, and Central and Eastern Europe have moderate or severe stunting.</a:t>
            </a:r>
          </a:p>
          <a:p>
            <a:r>
              <a:rPr lang="en-US" dirty="0"/>
              <a:t>Globally, about 150 million under-5 children have stunted growth.</a:t>
            </a:r>
          </a:p>
          <a:p>
            <a:r>
              <a:rPr lang="en-US" dirty="0"/>
              <a:t>About 30% of children in South Asia and 20% in sub-Saharan Africa are moderately or severely underweight, which tallies up to more than 90 million underweight under-5 children.</a:t>
            </a:r>
          </a:p>
        </p:txBody>
      </p:sp>
    </p:spTree>
    <p:extLst>
      <p:ext uri="{BB962C8B-B14F-4D97-AF65-F5344CB8AC3E}">
        <p14:creationId xmlns:p14="http://schemas.microsoft.com/office/powerpoint/2010/main" val="2977013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Undernutrition Epidemiology (cont’d)</a:t>
            </a:r>
          </a:p>
        </p:txBody>
      </p:sp>
      <p:sp>
        <p:nvSpPr>
          <p:cNvPr id="3" name="Content Placeholder 2"/>
          <p:cNvSpPr>
            <a:spLocks noGrp="1"/>
          </p:cNvSpPr>
          <p:nvPr>
            <p:ph idx="1"/>
          </p:nvPr>
        </p:nvSpPr>
        <p:spPr/>
        <p:txBody>
          <a:bodyPr>
            <a:normAutofit fontScale="92500" lnSpcReduction="10000"/>
          </a:bodyPr>
          <a:lstStyle/>
          <a:p>
            <a:r>
              <a:rPr lang="en-US" dirty="0"/>
              <a:t>Poverty is the underlying cause of nearly all cases of severe undernutrition in children, and poverty creates a cycle of malnutrition and infectious disease that is hard to break.</a:t>
            </a:r>
          </a:p>
          <a:p>
            <a:r>
              <a:rPr lang="en-US" dirty="0"/>
              <a:t>Effective community-based strategies for improving child and family nutrition include promotion of breastfeeding, education about complementary feeding, provision of food supplements or conditional cash transfers to vulnerable households, and the use of WHO recommended case management strategies for clinically treating children with severe acute malnutrition.</a:t>
            </a:r>
          </a:p>
        </p:txBody>
      </p:sp>
    </p:spTree>
    <p:extLst>
      <p:ext uri="{BB962C8B-B14F-4D97-AF65-F5344CB8AC3E}">
        <p14:creationId xmlns:p14="http://schemas.microsoft.com/office/powerpoint/2010/main" val="3746264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12-3</a:t>
            </a:r>
          </a:p>
        </p:txBody>
      </p:sp>
      <p:pic>
        <p:nvPicPr>
          <p:cNvPr id="5" name="Content Placeholder 4">
            <a:extLst>
              <a:ext uri="{FF2B5EF4-FFF2-40B4-BE49-F238E27FC236}">
                <a16:creationId xmlns:a16="http://schemas.microsoft.com/office/drawing/2014/main" id="{A610E09C-1F3A-D54C-B4E6-1AAC4AF31D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6370" y="1887252"/>
            <a:ext cx="3779774" cy="3108808"/>
          </a:xfrm>
        </p:spPr>
      </p:pic>
      <p:sp>
        <p:nvSpPr>
          <p:cNvPr id="3" name="Rectangle 2">
            <a:extLst>
              <a:ext uri="{FF2B5EF4-FFF2-40B4-BE49-F238E27FC236}">
                <a16:creationId xmlns:a16="http://schemas.microsoft.com/office/drawing/2014/main" id="{1B6BD36E-D8CE-A444-8623-BE1E75F1F5EC}"/>
              </a:ext>
            </a:extLst>
          </p:cNvPr>
          <p:cNvSpPr/>
          <p:nvPr/>
        </p:nvSpPr>
        <p:spPr>
          <a:xfrm>
            <a:off x="2108200" y="5161895"/>
            <a:ext cx="4969256" cy="646331"/>
          </a:xfrm>
          <a:prstGeom prst="rect">
            <a:avLst/>
          </a:prstGeom>
        </p:spPr>
        <p:txBody>
          <a:bodyPr wrap="square">
            <a:spAutoFit/>
          </a:bodyPr>
          <a:lstStyle/>
          <a:p>
            <a:pPr algn="ctr"/>
            <a:r>
              <a:rPr lang="en-US" dirty="0"/>
              <a:t>The nutritional status of children less than 5 years old has improved significantly in recent years.</a:t>
            </a:r>
          </a:p>
        </p:txBody>
      </p:sp>
      <p:sp>
        <p:nvSpPr>
          <p:cNvPr id="4" name="TextBox 3">
            <a:extLst>
              <a:ext uri="{FF2B5EF4-FFF2-40B4-BE49-F238E27FC236}">
                <a16:creationId xmlns:a16="http://schemas.microsoft.com/office/drawing/2014/main" id="{88E25B2A-6FF7-A94A-BE69-DCB73A65F5B8}"/>
              </a:ext>
            </a:extLst>
          </p:cNvPr>
          <p:cNvSpPr txBox="1"/>
          <p:nvPr/>
        </p:nvSpPr>
        <p:spPr>
          <a:xfrm rot="5400000">
            <a:off x="5504686" y="2810258"/>
            <a:ext cx="2495383" cy="516043"/>
          </a:xfrm>
          <a:prstGeom prst="rect">
            <a:avLst/>
          </a:prstGeom>
          <a:noFill/>
        </p:spPr>
        <p:txBody>
          <a:bodyPr wrap="square" rtlCol="0">
            <a:spAutoFit/>
          </a:bodyPr>
          <a:lstStyle/>
          <a:p>
            <a:r>
              <a:rPr lang="en-US" sz="900" dirty="0"/>
              <a:t>Data from UNICEF-WHO-World Bank joint child malnutrition estimates - levels and trends. New York: UNICEF / WHO / World Bank; 2016.</a:t>
            </a:r>
          </a:p>
        </p:txBody>
      </p:sp>
    </p:spTree>
    <p:extLst>
      <p:ext uri="{BB962C8B-B14F-4D97-AF65-F5344CB8AC3E}">
        <p14:creationId xmlns:p14="http://schemas.microsoft.com/office/powerpoint/2010/main" val="2696612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12-4</a:t>
            </a:r>
          </a:p>
        </p:txBody>
      </p:sp>
      <p:pic>
        <p:nvPicPr>
          <p:cNvPr id="5" name="Content Placeholder 4">
            <a:extLst>
              <a:ext uri="{FF2B5EF4-FFF2-40B4-BE49-F238E27FC236}">
                <a16:creationId xmlns:a16="http://schemas.microsoft.com/office/drawing/2014/main" id="{743A86E0-5438-BC42-9C19-04BE455C390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5792" y="1932718"/>
            <a:ext cx="4876800" cy="2844800"/>
          </a:xfrm>
        </p:spPr>
      </p:pic>
      <p:sp>
        <p:nvSpPr>
          <p:cNvPr id="3" name="Rectangle 2">
            <a:extLst>
              <a:ext uri="{FF2B5EF4-FFF2-40B4-BE49-F238E27FC236}">
                <a16:creationId xmlns:a16="http://schemas.microsoft.com/office/drawing/2014/main" id="{036B929C-70D1-BC41-8D98-9CA3126342AC}"/>
              </a:ext>
            </a:extLst>
          </p:cNvPr>
          <p:cNvSpPr/>
          <p:nvPr/>
        </p:nvSpPr>
        <p:spPr>
          <a:xfrm>
            <a:off x="2108200" y="4959019"/>
            <a:ext cx="4835144" cy="646331"/>
          </a:xfrm>
          <a:prstGeom prst="rect">
            <a:avLst/>
          </a:prstGeom>
        </p:spPr>
        <p:txBody>
          <a:bodyPr wrap="square">
            <a:spAutoFit/>
          </a:bodyPr>
          <a:lstStyle/>
          <a:p>
            <a:pPr algn="ctr"/>
            <a:r>
              <a:rPr lang="en-US" dirty="0"/>
              <a:t>Prevalence of stunting in children less than 5 years old (2005-2016).</a:t>
            </a:r>
          </a:p>
        </p:txBody>
      </p:sp>
      <p:sp>
        <p:nvSpPr>
          <p:cNvPr id="4" name="TextBox 3">
            <a:extLst>
              <a:ext uri="{FF2B5EF4-FFF2-40B4-BE49-F238E27FC236}">
                <a16:creationId xmlns:a16="http://schemas.microsoft.com/office/drawing/2014/main" id="{7C5F17D8-E59C-F541-BE65-A60AE6A23378}"/>
              </a:ext>
            </a:extLst>
          </p:cNvPr>
          <p:cNvSpPr txBox="1"/>
          <p:nvPr/>
        </p:nvSpPr>
        <p:spPr>
          <a:xfrm rot="5400000">
            <a:off x="5705856" y="3267456"/>
            <a:ext cx="3023585" cy="230832"/>
          </a:xfrm>
          <a:prstGeom prst="rect">
            <a:avLst/>
          </a:prstGeom>
          <a:noFill/>
        </p:spPr>
        <p:txBody>
          <a:bodyPr wrap="none" rtlCol="0">
            <a:spAutoFit/>
          </a:bodyPr>
          <a:lstStyle/>
          <a:p>
            <a:r>
              <a:rPr lang="en-US" sz="900" dirty="0"/>
              <a:t>Data from World health statistics 2017. Geneva: WHO; 2017.</a:t>
            </a:r>
          </a:p>
        </p:txBody>
      </p:sp>
    </p:spTree>
    <p:extLst>
      <p:ext uri="{BB962C8B-B14F-4D97-AF65-F5344CB8AC3E}">
        <p14:creationId xmlns:p14="http://schemas.microsoft.com/office/powerpoint/2010/main" val="1408724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12-5</a:t>
            </a:r>
          </a:p>
        </p:txBody>
      </p:sp>
      <p:pic>
        <p:nvPicPr>
          <p:cNvPr id="5" name="Content Placeholder 4">
            <a:extLst>
              <a:ext uri="{FF2B5EF4-FFF2-40B4-BE49-F238E27FC236}">
                <a16:creationId xmlns:a16="http://schemas.microsoft.com/office/drawing/2014/main" id="{EA29EB6B-DE7F-BC4F-B127-70253EE2E33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46326" y="1641380"/>
            <a:ext cx="5743564" cy="2894044"/>
          </a:xfrm>
        </p:spPr>
      </p:pic>
      <p:sp>
        <p:nvSpPr>
          <p:cNvPr id="3" name="Rectangle 2">
            <a:extLst>
              <a:ext uri="{FF2B5EF4-FFF2-40B4-BE49-F238E27FC236}">
                <a16:creationId xmlns:a16="http://schemas.microsoft.com/office/drawing/2014/main" id="{B6EB22BC-73EC-D542-8EC5-21566C880E2B}"/>
              </a:ext>
            </a:extLst>
          </p:cNvPr>
          <p:cNvSpPr/>
          <p:nvPr/>
        </p:nvSpPr>
        <p:spPr>
          <a:xfrm>
            <a:off x="2184400" y="4694720"/>
            <a:ext cx="5080000" cy="923330"/>
          </a:xfrm>
          <a:prstGeom prst="rect">
            <a:avLst/>
          </a:prstGeom>
        </p:spPr>
        <p:txBody>
          <a:bodyPr wrap="square">
            <a:spAutoFit/>
          </a:bodyPr>
          <a:lstStyle/>
          <a:p>
            <a:pPr algn="ctr"/>
            <a:r>
              <a:rPr lang="en-US" dirty="0"/>
              <a:t>Percentage of under-5 children (aged 0–59 months) who are more than two standard deviations from the median of the WHO Child Growth Standards.</a:t>
            </a:r>
          </a:p>
        </p:txBody>
      </p:sp>
      <p:sp>
        <p:nvSpPr>
          <p:cNvPr id="6" name="TextBox 5">
            <a:extLst>
              <a:ext uri="{FF2B5EF4-FFF2-40B4-BE49-F238E27FC236}">
                <a16:creationId xmlns:a16="http://schemas.microsoft.com/office/drawing/2014/main" id="{8884E8AB-D81B-D044-B683-B1D186CA6738}"/>
              </a:ext>
            </a:extLst>
          </p:cNvPr>
          <p:cNvSpPr txBox="1"/>
          <p:nvPr/>
        </p:nvSpPr>
        <p:spPr>
          <a:xfrm rot="5400000">
            <a:off x="6315456" y="2909543"/>
            <a:ext cx="3028734" cy="369332"/>
          </a:xfrm>
          <a:prstGeom prst="rect">
            <a:avLst/>
          </a:prstGeom>
          <a:noFill/>
        </p:spPr>
        <p:txBody>
          <a:bodyPr wrap="square" rtlCol="0">
            <a:spAutoFit/>
          </a:bodyPr>
          <a:lstStyle/>
          <a:p>
            <a:r>
              <a:rPr lang="en-US" sz="900" dirty="0"/>
              <a:t>Data from The state of the world’s children 2016. New York: UNICEF; 2016.</a:t>
            </a:r>
          </a:p>
        </p:txBody>
      </p:sp>
    </p:spTree>
    <p:extLst>
      <p:ext uri="{BB962C8B-B14F-4D97-AF65-F5344CB8AC3E}">
        <p14:creationId xmlns:p14="http://schemas.microsoft.com/office/powerpoint/2010/main" val="3920663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12-6</a:t>
            </a:r>
          </a:p>
        </p:txBody>
      </p:sp>
      <p:pic>
        <p:nvPicPr>
          <p:cNvPr id="5" name="Content Placeholder 4">
            <a:extLst>
              <a:ext uri="{FF2B5EF4-FFF2-40B4-BE49-F238E27FC236}">
                <a16:creationId xmlns:a16="http://schemas.microsoft.com/office/drawing/2014/main" id="{A4AC8549-AE06-F143-908E-7EE08C72B0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4076" y="1424209"/>
            <a:ext cx="3409188" cy="4114537"/>
          </a:xfrm>
        </p:spPr>
      </p:pic>
      <p:sp>
        <p:nvSpPr>
          <p:cNvPr id="3" name="Rectangle 2">
            <a:extLst>
              <a:ext uri="{FF2B5EF4-FFF2-40B4-BE49-F238E27FC236}">
                <a16:creationId xmlns:a16="http://schemas.microsoft.com/office/drawing/2014/main" id="{628D4FE4-66D2-4F4D-968B-D3E92E2490FE}"/>
              </a:ext>
            </a:extLst>
          </p:cNvPr>
          <p:cNvSpPr/>
          <p:nvPr/>
        </p:nvSpPr>
        <p:spPr>
          <a:xfrm>
            <a:off x="2517648" y="5491079"/>
            <a:ext cx="4572000" cy="923330"/>
          </a:xfrm>
          <a:prstGeom prst="rect">
            <a:avLst/>
          </a:prstGeom>
        </p:spPr>
        <p:txBody>
          <a:bodyPr>
            <a:spAutoFit/>
          </a:bodyPr>
          <a:lstStyle/>
          <a:p>
            <a:pPr algn="ctr"/>
            <a:r>
              <a:rPr lang="en-US" dirty="0"/>
              <a:t>Children from poorer households have much higher rates of stunting than children in the same country who live in richer households.</a:t>
            </a:r>
          </a:p>
        </p:txBody>
      </p:sp>
      <p:sp>
        <p:nvSpPr>
          <p:cNvPr id="4" name="TextBox 3">
            <a:extLst>
              <a:ext uri="{FF2B5EF4-FFF2-40B4-BE49-F238E27FC236}">
                <a16:creationId xmlns:a16="http://schemas.microsoft.com/office/drawing/2014/main" id="{14E969C3-A1D9-ED44-AACB-99BDA945BB2C}"/>
              </a:ext>
            </a:extLst>
          </p:cNvPr>
          <p:cNvSpPr txBox="1"/>
          <p:nvPr/>
        </p:nvSpPr>
        <p:spPr>
          <a:xfrm rot="5400000">
            <a:off x="4645152" y="3072384"/>
            <a:ext cx="3679212" cy="230832"/>
          </a:xfrm>
          <a:prstGeom prst="rect">
            <a:avLst/>
          </a:prstGeom>
          <a:noFill/>
        </p:spPr>
        <p:txBody>
          <a:bodyPr wrap="none" rtlCol="0">
            <a:spAutoFit/>
          </a:bodyPr>
          <a:lstStyle/>
          <a:p>
            <a:r>
              <a:rPr lang="en-US" sz="900" dirty="0"/>
              <a:t>Data from The state of the world’s children 2016. New York: UNICEF; 2016.</a:t>
            </a:r>
          </a:p>
        </p:txBody>
      </p:sp>
    </p:spTree>
    <p:extLst>
      <p:ext uri="{BB962C8B-B14F-4D97-AF65-F5344CB8AC3E}">
        <p14:creationId xmlns:p14="http://schemas.microsoft.com/office/powerpoint/2010/main" val="4098988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020626"/>
            <a:ext cx="7886700" cy="2852737"/>
          </a:xfrm>
        </p:spPr>
        <p:txBody>
          <a:bodyPr/>
          <a:lstStyle/>
          <a:p>
            <a:r>
              <a:rPr lang="en-US" b="1" dirty="0"/>
              <a:t>Food Security and Food Systems</a:t>
            </a:r>
            <a:endParaRPr lang="en-US" dirty="0"/>
          </a:p>
        </p:txBody>
      </p:sp>
      <p:sp>
        <p:nvSpPr>
          <p:cNvPr id="3" name="Text Placeholder 2"/>
          <p:cNvSpPr>
            <a:spLocks noGrp="1"/>
          </p:cNvSpPr>
          <p:nvPr>
            <p:ph type="body" idx="1"/>
          </p:nvPr>
        </p:nvSpPr>
        <p:spPr/>
        <p:txBody>
          <a:bodyPr/>
          <a:lstStyle/>
          <a:p>
            <a:r>
              <a:rPr lang="en-US" dirty="0"/>
              <a:t>12.4</a:t>
            </a:r>
          </a:p>
        </p:txBody>
      </p:sp>
    </p:spTree>
    <p:extLst>
      <p:ext uri="{BB962C8B-B14F-4D97-AF65-F5344CB8AC3E}">
        <p14:creationId xmlns:p14="http://schemas.microsoft.com/office/powerpoint/2010/main" val="1652323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 Security</a:t>
            </a:r>
          </a:p>
        </p:txBody>
      </p:sp>
      <p:sp>
        <p:nvSpPr>
          <p:cNvPr id="3" name="Content Placeholder 2"/>
          <p:cNvSpPr>
            <a:spLocks noGrp="1"/>
          </p:cNvSpPr>
          <p:nvPr>
            <p:ph idx="1"/>
          </p:nvPr>
        </p:nvSpPr>
        <p:spPr/>
        <p:txBody>
          <a:bodyPr>
            <a:normAutofit fontScale="92500" lnSpcReduction="20000"/>
          </a:bodyPr>
          <a:lstStyle/>
          <a:p>
            <a:r>
              <a:rPr lang="en-US" b="1" dirty="0"/>
              <a:t>Food security</a:t>
            </a:r>
            <a:r>
              <a:rPr lang="en-US" dirty="0"/>
              <a:t> exists when people always have access to enough food to be healthy, active, and productive.</a:t>
            </a:r>
          </a:p>
          <a:p>
            <a:pPr lvl="1"/>
            <a:r>
              <a:rPr lang="en-US" dirty="0"/>
              <a:t>Food security is dependent on food being physically available, economically affordable, and nutritionally valuable.</a:t>
            </a:r>
          </a:p>
          <a:p>
            <a:pPr lvl="1"/>
            <a:r>
              <a:rPr lang="en-US" dirty="0"/>
              <a:t>Food security is about the distribution and affordability of food as much as it is about food production.</a:t>
            </a:r>
          </a:p>
          <a:p>
            <a:r>
              <a:rPr lang="en-US" dirty="0"/>
              <a:t>In most countries, the number of food calories available has increased over the past few decades and the prevalence of chronic undernourishment is decreasing.</a:t>
            </a:r>
          </a:p>
        </p:txBody>
      </p:sp>
    </p:spTree>
    <p:extLst>
      <p:ext uri="{BB962C8B-B14F-4D97-AF65-F5344CB8AC3E}">
        <p14:creationId xmlns:p14="http://schemas.microsoft.com/office/powerpoint/2010/main" val="2227555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 Security (cont’d)</a:t>
            </a:r>
          </a:p>
        </p:txBody>
      </p:sp>
      <p:sp>
        <p:nvSpPr>
          <p:cNvPr id="3" name="Content Placeholder 2"/>
          <p:cNvSpPr>
            <a:spLocks noGrp="1"/>
          </p:cNvSpPr>
          <p:nvPr>
            <p:ph idx="1"/>
          </p:nvPr>
        </p:nvSpPr>
        <p:spPr/>
        <p:txBody>
          <a:bodyPr>
            <a:normAutofit lnSpcReduction="10000"/>
          </a:bodyPr>
          <a:lstStyle/>
          <a:p>
            <a:r>
              <a:rPr lang="en-US" b="1" dirty="0"/>
              <a:t>Global Hunger Index (GHI) </a:t>
            </a:r>
            <a:r>
              <a:rPr lang="en-US" dirty="0"/>
              <a:t>= a metric that estimates the burden from undernutrition in a population, with a focus on young children.</a:t>
            </a:r>
          </a:p>
          <a:p>
            <a:pPr lvl="1"/>
            <a:r>
              <a:rPr lang="en-US" dirty="0"/>
              <a:t>In low-income countries, there is still a significant burden from hunger.</a:t>
            </a:r>
          </a:p>
          <a:p>
            <a:pPr lvl="1"/>
            <a:r>
              <a:rPr lang="en-US" dirty="0"/>
              <a:t>Residents of lower-income countries spend a much higher proportion of their incomes on food than people who live in higher-income countries spend.</a:t>
            </a:r>
          </a:p>
        </p:txBody>
      </p:sp>
    </p:spTree>
    <p:extLst>
      <p:ext uri="{BB962C8B-B14F-4D97-AF65-F5344CB8AC3E}">
        <p14:creationId xmlns:p14="http://schemas.microsoft.com/office/powerpoint/2010/main" val="1651544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12-7</a:t>
            </a:r>
          </a:p>
        </p:txBody>
      </p:sp>
      <p:pic>
        <p:nvPicPr>
          <p:cNvPr id="5" name="Content Placeholder 4">
            <a:extLst>
              <a:ext uri="{FF2B5EF4-FFF2-40B4-BE49-F238E27FC236}">
                <a16:creationId xmlns:a16="http://schemas.microsoft.com/office/drawing/2014/main" id="{0912ABB2-E6F7-1A41-9B59-33E1FFAAD5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7895" y="1846104"/>
            <a:ext cx="3446727" cy="3006312"/>
          </a:xfrm>
        </p:spPr>
      </p:pic>
      <p:sp>
        <p:nvSpPr>
          <p:cNvPr id="3" name="Rectangle 2">
            <a:extLst>
              <a:ext uri="{FF2B5EF4-FFF2-40B4-BE49-F238E27FC236}">
                <a16:creationId xmlns:a16="http://schemas.microsoft.com/office/drawing/2014/main" id="{CA90CF30-DD84-4142-932D-95A9265F0869}"/>
              </a:ext>
            </a:extLst>
          </p:cNvPr>
          <p:cNvSpPr/>
          <p:nvPr/>
        </p:nvSpPr>
        <p:spPr>
          <a:xfrm>
            <a:off x="2602992" y="4860512"/>
            <a:ext cx="4572000" cy="1477328"/>
          </a:xfrm>
          <a:prstGeom prst="rect">
            <a:avLst/>
          </a:prstGeom>
        </p:spPr>
        <p:txBody>
          <a:bodyPr>
            <a:spAutoFit/>
          </a:bodyPr>
          <a:lstStyle/>
          <a:p>
            <a:pPr algn="ctr"/>
            <a:r>
              <a:rPr lang="en-US" dirty="0"/>
              <a:t>The number of daily food calories available for human consumption is increasing. (This figure presents the food available for human consumption after removing non-food use, such as exports, animal feed, and seed.)</a:t>
            </a:r>
          </a:p>
        </p:txBody>
      </p:sp>
      <p:sp>
        <p:nvSpPr>
          <p:cNvPr id="4" name="TextBox 3">
            <a:extLst>
              <a:ext uri="{FF2B5EF4-FFF2-40B4-BE49-F238E27FC236}">
                <a16:creationId xmlns:a16="http://schemas.microsoft.com/office/drawing/2014/main" id="{FA96AEE3-943C-A146-972F-78762AE13925}"/>
              </a:ext>
            </a:extLst>
          </p:cNvPr>
          <p:cNvSpPr txBox="1"/>
          <p:nvPr/>
        </p:nvSpPr>
        <p:spPr>
          <a:xfrm rot="5400000">
            <a:off x="5474208" y="2755392"/>
            <a:ext cx="2304288" cy="369332"/>
          </a:xfrm>
          <a:prstGeom prst="rect">
            <a:avLst/>
          </a:prstGeom>
          <a:noFill/>
        </p:spPr>
        <p:txBody>
          <a:bodyPr wrap="square" rtlCol="0">
            <a:spAutoFit/>
          </a:bodyPr>
          <a:lstStyle/>
          <a:p>
            <a:r>
              <a:rPr lang="en-US" sz="900" dirty="0"/>
              <a:t>Data from FAO statistical pocketbook: World food and agriculture 2015. Rome: FAO; 2015.</a:t>
            </a:r>
          </a:p>
        </p:txBody>
      </p:sp>
    </p:spTree>
    <p:extLst>
      <p:ext uri="{BB962C8B-B14F-4D97-AF65-F5344CB8AC3E}">
        <p14:creationId xmlns:p14="http://schemas.microsoft.com/office/powerpoint/2010/main" val="2560803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12-8</a:t>
            </a:r>
          </a:p>
        </p:txBody>
      </p:sp>
      <p:pic>
        <p:nvPicPr>
          <p:cNvPr id="5" name="Content Placeholder 4">
            <a:extLst>
              <a:ext uri="{FF2B5EF4-FFF2-40B4-BE49-F238E27FC236}">
                <a16:creationId xmlns:a16="http://schemas.microsoft.com/office/drawing/2014/main" id="{49761122-F67D-0146-A7C5-2F76C0DFC5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4462" y="1927383"/>
            <a:ext cx="3320034" cy="3138611"/>
          </a:xfrm>
        </p:spPr>
      </p:pic>
      <p:sp>
        <p:nvSpPr>
          <p:cNvPr id="3" name="Rectangle 2">
            <a:extLst>
              <a:ext uri="{FF2B5EF4-FFF2-40B4-BE49-F238E27FC236}">
                <a16:creationId xmlns:a16="http://schemas.microsoft.com/office/drawing/2014/main" id="{98C1904F-2874-094A-ABE4-D2CD18D791A6}"/>
              </a:ext>
            </a:extLst>
          </p:cNvPr>
          <p:cNvSpPr/>
          <p:nvPr/>
        </p:nvSpPr>
        <p:spPr>
          <a:xfrm>
            <a:off x="2615184" y="5129707"/>
            <a:ext cx="4572000" cy="646331"/>
          </a:xfrm>
          <a:prstGeom prst="rect">
            <a:avLst/>
          </a:prstGeom>
        </p:spPr>
        <p:txBody>
          <a:bodyPr>
            <a:spAutoFit/>
          </a:bodyPr>
          <a:lstStyle/>
          <a:p>
            <a:pPr algn="ctr"/>
            <a:r>
              <a:rPr lang="en-US" dirty="0"/>
              <a:t>The percentage of the population with chronic food insecurity is decreasing. </a:t>
            </a:r>
          </a:p>
        </p:txBody>
      </p:sp>
      <p:sp>
        <p:nvSpPr>
          <p:cNvPr id="4" name="TextBox 3">
            <a:extLst>
              <a:ext uri="{FF2B5EF4-FFF2-40B4-BE49-F238E27FC236}">
                <a16:creationId xmlns:a16="http://schemas.microsoft.com/office/drawing/2014/main" id="{5C4ED077-91DB-9E4C-827C-816CB01FB353}"/>
              </a:ext>
            </a:extLst>
          </p:cNvPr>
          <p:cNvSpPr txBox="1"/>
          <p:nvPr/>
        </p:nvSpPr>
        <p:spPr>
          <a:xfrm rot="5400000">
            <a:off x="4888991" y="3187240"/>
            <a:ext cx="3058559" cy="369332"/>
          </a:xfrm>
          <a:prstGeom prst="rect">
            <a:avLst/>
          </a:prstGeom>
          <a:noFill/>
        </p:spPr>
        <p:txBody>
          <a:bodyPr wrap="square" rtlCol="0">
            <a:spAutoFit/>
          </a:bodyPr>
          <a:lstStyle/>
          <a:p>
            <a:r>
              <a:rPr lang="en-US" sz="900" dirty="0"/>
              <a:t>Data from The state of food insecurity in the world 2015. Rome: FAO; 2015.</a:t>
            </a:r>
          </a:p>
        </p:txBody>
      </p:sp>
    </p:spTree>
    <p:extLst>
      <p:ext uri="{BB962C8B-B14F-4D97-AF65-F5344CB8AC3E}">
        <p14:creationId xmlns:p14="http://schemas.microsoft.com/office/powerpoint/2010/main" val="1817502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12-9</a:t>
            </a:r>
          </a:p>
        </p:txBody>
      </p:sp>
      <p:pic>
        <p:nvPicPr>
          <p:cNvPr id="5" name="Content Placeholder 4">
            <a:extLst>
              <a:ext uri="{FF2B5EF4-FFF2-40B4-BE49-F238E27FC236}">
                <a16:creationId xmlns:a16="http://schemas.microsoft.com/office/drawing/2014/main" id="{1E94D7E4-FEF0-5A49-9733-84F949F65B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2054" y="1820449"/>
            <a:ext cx="3245866" cy="3372799"/>
          </a:xfrm>
        </p:spPr>
      </p:pic>
      <p:sp>
        <p:nvSpPr>
          <p:cNvPr id="3" name="Rectangle 2">
            <a:extLst>
              <a:ext uri="{FF2B5EF4-FFF2-40B4-BE49-F238E27FC236}">
                <a16:creationId xmlns:a16="http://schemas.microsoft.com/office/drawing/2014/main" id="{F9A9BF77-2AB4-024C-9FAB-2F0BD8B255EC}"/>
              </a:ext>
            </a:extLst>
          </p:cNvPr>
          <p:cNvSpPr/>
          <p:nvPr/>
        </p:nvSpPr>
        <p:spPr>
          <a:xfrm>
            <a:off x="2420112" y="5239435"/>
            <a:ext cx="4572000" cy="646331"/>
          </a:xfrm>
          <a:prstGeom prst="rect">
            <a:avLst/>
          </a:prstGeom>
        </p:spPr>
        <p:txBody>
          <a:bodyPr>
            <a:spAutoFit/>
          </a:bodyPr>
          <a:lstStyle/>
          <a:p>
            <a:pPr algn="ctr"/>
            <a:r>
              <a:rPr lang="en-US" dirty="0"/>
              <a:t>The Global Hunger Index has improved in most low- and middle-income countries.</a:t>
            </a:r>
          </a:p>
        </p:txBody>
      </p:sp>
      <p:sp>
        <p:nvSpPr>
          <p:cNvPr id="4" name="TextBox 3">
            <a:extLst>
              <a:ext uri="{FF2B5EF4-FFF2-40B4-BE49-F238E27FC236}">
                <a16:creationId xmlns:a16="http://schemas.microsoft.com/office/drawing/2014/main" id="{14CCA6DE-FF64-014D-B7A5-DB8ECE7EB3DC}"/>
              </a:ext>
            </a:extLst>
          </p:cNvPr>
          <p:cNvSpPr txBox="1"/>
          <p:nvPr/>
        </p:nvSpPr>
        <p:spPr>
          <a:xfrm rot="5400000">
            <a:off x="4791495" y="3190364"/>
            <a:ext cx="3401493" cy="507831"/>
          </a:xfrm>
          <a:prstGeom prst="rect">
            <a:avLst/>
          </a:prstGeom>
          <a:noFill/>
        </p:spPr>
        <p:txBody>
          <a:bodyPr wrap="square" rtlCol="0">
            <a:spAutoFit/>
          </a:bodyPr>
          <a:lstStyle/>
          <a:p>
            <a:r>
              <a:rPr lang="en-US" sz="900" dirty="0"/>
              <a:t>Data from 2015 Global Hunger Index: Armed conflict and the challenge of hunger.  Bonn: International Food Policy Research Institute (IFPRI); 2015.</a:t>
            </a:r>
          </a:p>
        </p:txBody>
      </p:sp>
    </p:spTree>
    <p:extLst>
      <p:ext uri="{BB962C8B-B14F-4D97-AF65-F5344CB8AC3E}">
        <p14:creationId xmlns:p14="http://schemas.microsoft.com/office/powerpoint/2010/main" val="128156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12-10</a:t>
            </a:r>
          </a:p>
        </p:txBody>
      </p:sp>
      <p:pic>
        <p:nvPicPr>
          <p:cNvPr id="5" name="Content Placeholder 4">
            <a:extLst>
              <a:ext uri="{FF2B5EF4-FFF2-40B4-BE49-F238E27FC236}">
                <a16:creationId xmlns:a16="http://schemas.microsoft.com/office/drawing/2014/main" id="{D8ED7F99-7987-6E4B-90FF-8BFDF4F282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5242" y="1881663"/>
            <a:ext cx="3551174" cy="3158779"/>
          </a:xfrm>
        </p:spPr>
      </p:pic>
      <p:sp>
        <p:nvSpPr>
          <p:cNvPr id="3" name="Rectangle 2">
            <a:extLst>
              <a:ext uri="{FF2B5EF4-FFF2-40B4-BE49-F238E27FC236}">
                <a16:creationId xmlns:a16="http://schemas.microsoft.com/office/drawing/2014/main" id="{AA3F0941-9FE1-EF43-B261-B6B3ECE60FFD}"/>
              </a:ext>
            </a:extLst>
          </p:cNvPr>
          <p:cNvSpPr/>
          <p:nvPr/>
        </p:nvSpPr>
        <p:spPr>
          <a:xfrm>
            <a:off x="2420112" y="5202859"/>
            <a:ext cx="4572000" cy="646331"/>
          </a:xfrm>
          <a:prstGeom prst="rect">
            <a:avLst/>
          </a:prstGeom>
        </p:spPr>
        <p:txBody>
          <a:bodyPr>
            <a:spAutoFit/>
          </a:bodyPr>
          <a:lstStyle/>
          <a:p>
            <a:pPr algn="ctr"/>
            <a:r>
              <a:rPr lang="en-US" dirty="0"/>
              <a:t>People in low-income countries spend a high share of their consumer expenditures on food.</a:t>
            </a:r>
          </a:p>
        </p:txBody>
      </p:sp>
      <p:sp>
        <p:nvSpPr>
          <p:cNvPr id="4" name="TextBox 3">
            <a:extLst>
              <a:ext uri="{FF2B5EF4-FFF2-40B4-BE49-F238E27FC236}">
                <a16:creationId xmlns:a16="http://schemas.microsoft.com/office/drawing/2014/main" id="{5AE4AF8E-5F7C-DF4A-A208-D36D25D8ECDA}"/>
              </a:ext>
            </a:extLst>
          </p:cNvPr>
          <p:cNvSpPr txBox="1"/>
          <p:nvPr/>
        </p:nvSpPr>
        <p:spPr>
          <a:xfrm rot="5400000">
            <a:off x="5051671" y="3161833"/>
            <a:ext cx="3320049" cy="646331"/>
          </a:xfrm>
          <a:prstGeom prst="rect">
            <a:avLst/>
          </a:prstGeom>
          <a:noFill/>
        </p:spPr>
        <p:txBody>
          <a:bodyPr wrap="square" rtlCol="0">
            <a:spAutoFit/>
          </a:bodyPr>
          <a:lstStyle/>
          <a:p>
            <a:r>
              <a:rPr lang="en-US" sz="900" dirty="0"/>
              <a:t>Data from Percent of consumer expenditures spent on food, alcoholic beverages, and tobacco that were consumed at home, by selected countries, 2015. Washington: USDA Economic Research Service; 2016.</a:t>
            </a:r>
          </a:p>
        </p:txBody>
      </p:sp>
    </p:spTree>
    <p:extLst>
      <p:ext uri="{BB962C8B-B14F-4D97-AF65-F5344CB8AC3E}">
        <p14:creationId xmlns:p14="http://schemas.microsoft.com/office/powerpoint/2010/main" val="3247603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6343"/>
            <a:ext cx="7886700" cy="1325563"/>
          </a:xfrm>
        </p:spPr>
        <p:txBody>
          <a:bodyPr/>
          <a:lstStyle/>
          <a:p>
            <a:r>
              <a:rPr lang="en-US" dirty="0"/>
              <a:t>Food Insecurity</a:t>
            </a:r>
          </a:p>
        </p:txBody>
      </p:sp>
      <p:sp>
        <p:nvSpPr>
          <p:cNvPr id="3" name="Content Placeholder 2"/>
          <p:cNvSpPr>
            <a:spLocks noGrp="1"/>
          </p:cNvSpPr>
          <p:nvPr>
            <p:ph idx="1"/>
          </p:nvPr>
        </p:nvSpPr>
        <p:spPr>
          <a:xfrm>
            <a:off x="357809" y="1219200"/>
            <a:ext cx="8494643" cy="4957763"/>
          </a:xfrm>
        </p:spPr>
        <p:txBody>
          <a:bodyPr>
            <a:normAutofit fontScale="85000" lnSpcReduction="10000"/>
          </a:bodyPr>
          <a:lstStyle/>
          <a:p>
            <a:r>
              <a:rPr lang="en-US" dirty="0"/>
              <a:t>Most food insecurity is the result of chronic poverty.</a:t>
            </a:r>
          </a:p>
          <a:p>
            <a:pPr lvl="1"/>
            <a:r>
              <a:rPr lang="en-US" dirty="0"/>
              <a:t>Some households and communities experience seasonal food insecurity as food stocks dwindle prior to a new harvest.</a:t>
            </a:r>
          </a:p>
          <a:p>
            <a:pPr lvl="1"/>
            <a:r>
              <a:rPr lang="en-US" dirty="0"/>
              <a:t>Chronic food insecurity may lasts for years and spiral into humanitarian catastrophes.</a:t>
            </a:r>
          </a:p>
          <a:p>
            <a:r>
              <a:rPr lang="en-US" dirty="0"/>
              <a:t>Members of food insecure households may report feeling hungry but not eating, worrying that their food will run out, running out of food and not having enough money to buy more, eating only a limited variety of low-cost foods, cutting the size of meals, skipping meals, and not eating for a whole day.</a:t>
            </a:r>
          </a:p>
          <a:p>
            <a:pPr lvl="1"/>
            <a:r>
              <a:rPr lang="en-US" dirty="0"/>
              <a:t>Poverty is both a cause of food insecurity and an outcome of it.</a:t>
            </a:r>
          </a:p>
        </p:txBody>
      </p:sp>
    </p:spTree>
    <p:extLst>
      <p:ext uri="{BB962C8B-B14F-4D97-AF65-F5344CB8AC3E}">
        <p14:creationId xmlns:p14="http://schemas.microsoft.com/office/powerpoint/2010/main" val="40376049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334"/>
            <a:ext cx="7886700" cy="1325563"/>
          </a:xfrm>
        </p:spPr>
        <p:txBody>
          <a:bodyPr/>
          <a:lstStyle/>
          <a:p>
            <a:r>
              <a:rPr lang="en-US" dirty="0"/>
              <a:t>Food Insecurity (cont’d)</a:t>
            </a:r>
          </a:p>
        </p:txBody>
      </p:sp>
      <p:sp>
        <p:nvSpPr>
          <p:cNvPr id="3" name="Content Placeholder 2"/>
          <p:cNvSpPr>
            <a:spLocks noGrp="1"/>
          </p:cNvSpPr>
          <p:nvPr>
            <p:ph idx="1"/>
          </p:nvPr>
        </p:nvSpPr>
        <p:spPr>
          <a:xfrm>
            <a:off x="424070" y="1438897"/>
            <a:ext cx="8415130" cy="4738066"/>
          </a:xfrm>
        </p:spPr>
        <p:txBody>
          <a:bodyPr>
            <a:normAutofit/>
          </a:bodyPr>
          <a:lstStyle/>
          <a:p>
            <a:r>
              <a:rPr lang="en-US" dirty="0"/>
              <a:t>During times of widespread hunger or </a:t>
            </a:r>
            <a:r>
              <a:rPr lang="en-US" b="1" dirty="0"/>
              <a:t>famine</a:t>
            </a:r>
            <a:r>
              <a:rPr lang="en-US" dirty="0"/>
              <a:t>, a large proportion of a population has very low food security for an extended period of time, often leading to mass migration and death.</a:t>
            </a:r>
          </a:p>
          <a:p>
            <a:pPr lvl="1"/>
            <a:r>
              <a:rPr lang="en-US" dirty="0"/>
              <a:t>Famines are partially attributable to demographics and environmental factors, but are also due to economic and political situations.</a:t>
            </a:r>
          </a:p>
        </p:txBody>
      </p:sp>
    </p:spTree>
    <p:extLst>
      <p:ext uri="{BB962C8B-B14F-4D97-AF65-F5344CB8AC3E}">
        <p14:creationId xmlns:p14="http://schemas.microsoft.com/office/powerpoint/2010/main" val="3940934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709" y="183972"/>
            <a:ext cx="7886700" cy="799440"/>
          </a:xfrm>
        </p:spPr>
        <p:txBody>
          <a:bodyPr/>
          <a:lstStyle/>
          <a:p>
            <a:r>
              <a:rPr lang="en-US" dirty="0"/>
              <a:t>Food Systems</a:t>
            </a:r>
          </a:p>
        </p:txBody>
      </p:sp>
      <p:sp>
        <p:nvSpPr>
          <p:cNvPr id="3" name="Content Placeholder 2"/>
          <p:cNvSpPr>
            <a:spLocks noGrp="1"/>
          </p:cNvSpPr>
          <p:nvPr>
            <p:ph idx="1"/>
          </p:nvPr>
        </p:nvSpPr>
        <p:spPr>
          <a:xfrm>
            <a:off x="284671" y="1179443"/>
            <a:ext cx="8548777" cy="4997520"/>
          </a:xfrm>
        </p:spPr>
        <p:txBody>
          <a:bodyPr>
            <a:normAutofit fontScale="85000" lnSpcReduction="10000"/>
          </a:bodyPr>
          <a:lstStyle/>
          <a:p>
            <a:r>
              <a:rPr lang="en-US" b="1" dirty="0"/>
              <a:t>Food system</a:t>
            </a:r>
            <a:r>
              <a:rPr lang="en-US" dirty="0"/>
              <a:t> = the entire process of growing or producing food, processing and packaging food, distributing and selling food (which may require transportation and storage), and preparing and consuming food.</a:t>
            </a:r>
          </a:p>
          <a:p>
            <a:r>
              <a:rPr lang="en-US" dirty="0"/>
              <a:t>Sustainable Development Goal (SDG) 2 aims to “end hunger, achieve food security and improved nutrition, and promote sustainable agriculture,” and the pathways toward ending hunger (SDG 2.1) and undernutrition (SDG 2.2) include increasing the agricultural productivity of small-scale food producers (SDG 2.3) and ensuring that food production systems are sustainable and preserve ecosystem health (SDG 2.4).</a:t>
            </a:r>
          </a:p>
          <a:p>
            <a:r>
              <a:rPr lang="en-US" dirty="0"/>
              <a:t>The best way to ensure that everyone is food secure is to increase food production while also increasing environmental protection.</a:t>
            </a:r>
          </a:p>
        </p:txBody>
      </p:sp>
    </p:spTree>
    <p:extLst>
      <p:ext uri="{BB962C8B-B14F-4D97-AF65-F5344CB8AC3E}">
        <p14:creationId xmlns:p14="http://schemas.microsoft.com/office/powerpoint/2010/main" val="2543388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653" y="623061"/>
            <a:ext cx="7886700" cy="2852737"/>
          </a:xfrm>
        </p:spPr>
        <p:txBody>
          <a:bodyPr/>
          <a:lstStyle/>
          <a:p>
            <a:r>
              <a:rPr lang="en-US" b="1" dirty="0"/>
              <a:t>Micronutrients</a:t>
            </a:r>
            <a:endParaRPr lang="en-US" dirty="0"/>
          </a:p>
        </p:txBody>
      </p:sp>
      <p:sp>
        <p:nvSpPr>
          <p:cNvPr id="3" name="Text Placeholder 2"/>
          <p:cNvSpPr>
            <a:spLocks noGrp="1"/>
          </p:cNvSpPr>
          <p:nvPr>
            <p:ph type="body" idx="1"/>
          </p:nvPr>
        </p:nvSpPr>
        <p:spPr/>
        <p:txBody>
          <a:bodyPr/>
          <a:lstStyle/>
          <a:p>
            <a:r>
              <a:rPr lang="en-US" dirty="0"/>
              <a:t>12.5</a:t>
            </a:r>
          </a:p>
        </p:txBody>
      </p:sp>
    </p:spTree>
    <p:extLst>
      <p:ext uri="{BB962C8B-B14F-4D97-AF65-F5344CB8AC3E}">
        <p14:creationId xmlns:p14="http://schemas.microsoft.com/office/powerpoint/2010/main" val="615689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Micronutrients</a:t>
            </a:r>
          </a:p>
        </p:txBody>
      </p:sp>
      <p:sp>
        <p:nvSpPr>
          <p:cNvPr id="3" name="Content Placeholder 2"/>
          <p:cNvSpPr>
            <a:spLocks noGrp="1"/>
          </p:cNvSpPr>
          <p:nvPr>
            <p:ph idx="1"/>
          </p:nvPr>
        </p:nvSpPr>
        <p:spPr>
          <a:xfrm>
            <a:off x="238539" y="1391478"/>
            <a:ext cx="8627165" cy="4785485"/>
          </a:xfrm>
        </p:spPr>
        <p:txBody>
          <a:bodyPr>
            <a:normAutofit fontScale="62500" lnSpcReduction="20000"/>
          </a:bodyPr>
          <a:lstStyle/>
          <a:p>
            <a:r>
              <a:rPr lang="en-US" b="1" dirty="0"/>
              <a:t>Micronutrients</a:t>
            </a:r>
            <a:r>
              <a:rPr lang="en-US" dirty="0"/>
              <a:t> = nutrients that the body requires in small amounts.</a:t>
            </a:r>
          </a:p>
          <a:p>
            <a:r>
              <a:rPr lang="en-US" b="1" dirty="0"/>
              <a:t>Vitamins </a:t>
            </a:r>
            <a:r>
              <a:rPr lang="en-US" dirty="0"/>
              <a:t>= organic compounds that typically cannot be synthesized by the body.</a:t>
            </a:r>
          </a:p>
          <a:p>
            <a:pPr lvl="1"/>
            <a:r>
              <a:rPr lang="en-US" b="1" dirty="0"/>
              <a:t>Water-soluble vitamins</a:t>
            </a:r>
            <a:r>
              <a:rPr lang="en-US" dirty="0"/>
              <a:t> are easily dissolved in the body but are not able to be stored in body tissues so they must be consumed daily for maximum health.</a:t>
            </a:r>
          </a:p>
          <a:p>
            <a:pPr lvl="1"/>
            <a:r>
              <a:rPr lang="en-US" b="1" dirty="0"/>
              <a:t>Fat-soluble vitamins</a:t>
            </a:r>
            <a:r>
              <a:rPr lang="en-US" dirty="0"/>
              <a:t> (vitamins A, D, E, and K) are stored in body tissues.</a:t>
            </a:r>
          </a:p>
          <a:p>
            <a:r>
              <a:rPr lang="en-US" b="1" dirty="0"/>
              <a:t>Minerals</a:t>
            </a:r>
            <a:r>
              <a:rPr lang="en-US" dirty="0"/>
              <a:t> = inorganic chemical elements.</a:t>
            </a:r>
          </a:p>
          <a:p>
            <a:pPr lvl="1"/>
            <a:r>
              <a:rPr lang="en-US" dirty="0"/>
              <a:t>Macrominerals (also called major minerals) are needed in relatively large quantities.</a:t>
            </a:r>
          </a:p>
          <a:p>
            <a:pPr lvl="1"/>
            <a:r>
              <a:rPr lang="en-US" dirty="0"/>
              <a:t>Trace minerals are required in very small amounts.</a:t>
            </a:r>
          </a:p>
          <a:p>
            <a:r>
              <a:rPr lang="en-US" dirty="0"/>
              <a:t>About 30 vitamins and minerals have been identified as essential components of the human diet.</a:t>
            </a:r>
          </a:p>
        </p:txBody>
      </p:sp>
    </p:spTree>
    <p:extLst>
      <p:ext uri="{BB962C8B-B14F-4D97-AF65-F5344CB8AC3E}">
        <p14:creationId xmlns:p14="http://schemas.microsoft.com/office/powerpoint/2010/main" val="3927188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12-11</a:t>
            </a:r>
          </a:p>
        </p:txBody>
      </p:sp>
      <p:pic>
        <p:nvPicPr>
          <p:cNvPr id="5" name="Content Placeholder 4">
            <a:extLst>
              <a:ext uri="{FF2B5EF4-FFF2-40B4-BE49-F238E27FC236}">
                <a16:creationId xmlns:a16="http://schemas.microsoft.com/office/drawing/2014/main" id="{B391F7F1-6CA2-4249-8462-81777F7307B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65782" y="1538510"/>
            <a:ext cx="4914900" cy="4267200"/>
          </a:xfrm>
        </p:spPr>
      </p:pic>
      <p:sp>
        <p:nvSpPr>
          <p:cNvPr id="3" name="TextBox 2">
            <a:extLst>
              <a:ext uri="{FF2B5EF4-FFF2-40B4-BE49-F238E27FC236}">
                <a16:creationId xmlns:a16="http://schemas.microsoft.com/office/drawing/2014/main" id="{4E81A069-A95B-4144-AE8D-F7C67712D03F}"/>
              </a:ext>
            </a:extLst>
          </p:cNvPr>
          <p:cNvSpPr txBox="1"/>
          <p:nvPr/>
        </p:nvSpPr>
        <p:spPr>
          <a:xfrm>
            <a:off x="2987040" y="5925312"/>
            <a:ext cx="3169394" cy="369332"/>
          </a:xfrm>
          <a:prstGeom prst="rect">
            <a:avLst/>
          </a:prstGeom>
          <a:noFill/>
        </p:spPr>
        <p:txBody>
          <a:bodyPr wrap="none" rtlCol="0">
            <a:spAutoFit/>
          </a:bodyPr>
          <a:lstStyle/>
          <a:p>
            <a:pPr algn="ctr"/>
            <a:r>
              <a:rPr lang="en-US" dirty="0"/>
              <a:t>Essential vitamins and minerals.</a:t>
            </a:r>
          </a:p>
        </p:txBody>
      </p:sp>
    </p:spTree>
    <p:extLst>
      <p:ext uri="{BB962C8B-B14F-4D97-AF65-F5344CB8AC3E}">
        <p14:creationId xmlns:p14="http://schemas.microsoft.com/office/powerpoint/2010/main" val="752276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Micronutrient Interventions</a:t>
            </a:r>
          </a:p>
        </p:txBody>
      </p:sp>
      <p:sp>
        <p:nvSpPr>
          <p:cNvPr id="3" name="Content Placeholder 2"/>
          <p:cNvSpPr>
            <a:spLocks noGrp="1"/>
          </p:cNvSpPr>
          <p:nvPr>
            <p:ph idx="1"/>
          </p:nvPr>
        </p:nvSpPr>
        <p:spPr>
          <a:xfrm>
            <a:off x="628650" y="1417983"/>
            <a:ext cx="7886700" cy="4758980"/>
          </a:xfrm>
        </p:spPr>
        <p:txBody>
          <a:bodyPr>
            <a:normAutofit fontScale="85000" lnSpcReduction="20000"/>
          </a:bodyPr>
          <a:lstStyle/>
          <a:p>
            <a:r>
              <a:rPr lang="en-US" dirty="0"/>
              <a:t>The best way to consume micronutrients is through food.</a:t>
            </a:r>
          </a:p>
          <a:p>
            <a:r>
              <a:rPr lang="en-US" b="1" dirty="0"/>
              <a:t>Supplementation</a:t>
            </a:r>
            <a:r>
              <a:rPr lang="en-US" dirty="0"/>
              <a:t> = a pill, tablet, or capsule that delivers one or several micronutrients.</a:t>
            </a:r>
          </a:p>
          <a:p>
            <a:r>
              <a:rPr lang="en-US" b="1" dirty="0"/>
              <a:t>Enrichment</a:t>
            </a:r>
            <a:r>
              <a:rPr lang="en-US" dirty="0"/>
              <a:t> = the process of adding nutrients lost during handling, processing, or storage back to food products.</a:t>
            </a:r>
          </a:p>
          <a:p>
            <a:r>
              <a:rPr lang="en-US" b="1" dirty="0"/>
              <a:t>Fortification</a:t>
            </a:r>
            <a:r>
              <a:rPr lang="en-US" dirty="0"/>
              <a:t> = the process of adding micronutrients not naturally present in a food’s ingredients to a food product.</a:t>
            </a:r>
          </a:p>
          <a:p>
            <a:r>
              <a:rPr lang="en-US" b="1" dirty="0"/>
              <a:t>Bioavailability </a:t>
            </a:r>
            <a:r>
              <a:rPr lang="en-US" dirty="0"/>
              <a:t>= the proportion of the nutrient consumed that is able to be absorbed and used by the body.</a:t>
            </a:r>
          </a:p>
          <a:p>
            <a:r>
              <a:rPr lang="en-US" dirty="0"/>
              <a:t>Vitamin and mineral deficiencies are a common form of “hidden hunger” undernutrition in both children and adults.</a:t>
            </a:r>
          </a:p>
        </p:txBody>
      </p:sp>
    </p:spTree>
    <p:extLst>
      <p:ext uri="{BB962C8B-B14F-4D97-AF65-F5344CB8AC3E}">
        <p14:creationId xmlns:p14="http://schemas.microsoft.com/office/powerpoint/2010/main" val="2740049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941113"/>
            <a:ext cx="7886700" cy="2852737"/>
          </a:xfrm>
        </p:spPr>
        <p:txBody>
          <a:bodyPr/>
          <a:lstStyle/>
          <a:p>
            <a:r>
              <a:rPr lang="en-US" b="1" dirty="0"/>
              <a:t>Iodine Deficiency Disorders</a:t>
            </a:r>
            <a:endParaRPr lang="en-US" dirty="0"/>
          </a:p>
        </p:txBody>
      </p:sp>
      <p:sp>
        <p:nvSpPr>
          <p:cNvPr id="3" name="Text Placeholder 2"/>
          <p:cNvSpPr>
            <a:spLocks noGrp="1"/>
          </p:cNvSpPr>
          <p:nvPr>
            <p:ph type="body" idx="1"/>
          </p:nvPr>
        </p:nvSpPr>
        <p:spPr/>
        <p:txBody>
          <a:bodyPr/>
          <a:lstStyle/>
          <a:p>
            <a:r>
              <a:rPr lang="en-US" dirty="0"/>
              <a:t>12.6</a:t>
            </a:r>
          </a:p>
        </p:txBody>
      </p:sp>
    </p:spTree>
    <p:extLst>
      <p:ext uri="{BB962C8B-B14F-4D97-AF65-F5344CB8AC3E}">
        <p14:creationId xmlns:p14="http://schemas.microsoft.com/office/powerpoint/2010/main" val="3265461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Iodine Deficiency Disorders</a:t>
            </a:r>
          </a:p>
        </p:txBody>
      </p:sp>
      <p:sp>
        <p:nvSpPr>
          <p:cNvPr id="3" name="Content Placeholder 2"/>
          <p:cNvSpPr>
            <a:spLocks noGrp="1"/>
          </p:cNvSpPr>
          <p:nvPr>
            <p:ph idx="1"/>
          </p:nvPr>
        </p:nvSpPr>
        <p:spPr/>
        <p:txBody>
          <a:bodyPr>
            <a:normAutofit fontScale="85000" lnSpcReduction="20000"/>
          </a:bodyPr>
          <a:lstStyle/>
          <a:p>
            <a:r>
              <a:rPr lang="en-US" b="1" dirty="0"/>
              <a:t>Iodine </a:t>
            </a:r>
            <a:r>
              <a:rPr lang="en-US" dirty="0"/>
              <a:t>= an element that is critical for regulating </a:t>
            </a:r>
            <a:r>
              <a:rPr lang="en-US" b="1" dirty="0"/>
              <a:t>metabolism</a:t>
            </a:r>
            <a:r>
              <a:rPr lang="en-US" dirty="0"/>
              <a:t>, the rate at which a person’s body uses energy.</a:t>
            </a:r>
          </a:p>
          <a:p>
            <a:r>
              <a:rPr lang="en-US" dirty="0"/>
              <a:t>If there is too little iodine in the diet, the thyroid gland will enlarge as it tries to collect more iodine from the blood, and it will produce a </a:t>
            </a:r>
            <a:r>
              <a:rPr lang="en-US" b="1" dirty="0"/>
              <a:t>goiter</a:t>
            </a:r>
            <a:r>
              <a:rPr lang="en-US" dirty="0"/>
              <a:t>, a swollen neck resulting from an enlarged thyroid gland.</a:t>
            </a:r>
          </a:p>
          <a:p>
            <a:r>
              <a:rPr lang="en-US" dirty="0"/>
              <a:t>Babies born to mothers who have hypothyroidism may be stillborn or be born with </a:t>
            </a:r>
            <a:r>
              <a:rPr lang="en-US" b="1" dirty="0"/>
              <a:t>cretinism</a:t>
            </a:r>
            <a:r>
              <a:rPr lang="en-US" dirty="0"/>
              <a:t>, brain damage and stunted growth caused by a lack of maternal iodine during fetal development.</a:t>
            </a:r>
          </a:p>
          <a:p>
            <a:r>
              <a:rPr lang="en-US" dirty="0"/>
              <a:t>Even relatively minor iodine deficiencies may cause impaired mental function in children and adults.</a:t>
            </a:r>
          </a:p>
        </p:txBody>
      </p:sp>
    </p:spTree>
    <p:extLst>
      <p:ext uri="{BB962C8B-B14F-4D97-AF65-F5344CB8AC3E}">
        <p14:creationId xmlns:p14="http://schemas.microsoft.com/office/powerpoint/2010/main" val="1295688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Iodine Deficiency Disorders (cont’d)</a:t>
            </a:r>
          </a:p>
        </p:txBody>
      </p:sp>
      <p:sp>
        <p:nvSpPr>
          <p:cNvPr id="3" name="Content Placeholder 2"/>
          <p:cNvSpPr>
            <a:spLocks noGrp="1"/>
          </p:cNvSpPr>
          <p:nvPr>
            <p:ph idx="1"/>
          </p:nvPr>
        </p:nvSpPr>
        <p:spPr/>
        <p:txBody>
          <a:bodyPr>
            <a:normAutofit/>
          </a:bodyPr>
          <a:lstStyle/>
          <a:p>
            <a:r>
              <a:rPr lang="en-US" b="1" dirty="0"/>
              <a:t>Iodine deficiency disorders (IDD) </a:t>
            </a:r>
            <a:r>
              <a:rPr lang="en-US" dirty="0"/>
              <a:t>are among the most common causes of impaired cognitive function in the world.</a:t>
            </a:r>
          </a:p>
          <a:p>
            <a:r>
              <a:rPr lang="en-US" dirty="0"/>
              <a:t>About 30% of the world’s population is estimated to have insufficient iodine intake.</a:t>
            </a:r>
          </a:p>
        </p:txBody>
      </p:sp>
    </p:spTree>
    <p:extLst>
      <p:ext uri="{BB962C8B-B14F-4D97-AF65-F5344CB8AC3E}">
        <p14:creationId xmlns:p14="http://schemas.microsoft.com/office/powerpoint/2010/main" val="707522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530295"/>
            <a:ext cx="7886700" cy="2852737"/>
          </a:xfrm>
        </p:spPr>
        <p:txBody>
          <a:bodyPr/>
          <a:lstStyle/>
          <a:p>
            <a:r>
              <a:rPr lang="en-US" b="1" dirty="0"/>
              <a:t>Vitamin A Deficiency</a:t>
            </a:r>
          </a:p>
        </p:txBody>
      </p:sp>
      <p:sp>
        <p:nvSpPr>
          <p:cNvPr id="3" name="Text Placeholder 2"/>
          <p:cNvSpPr>
            <a:spLocks noGrp="1"/>
          </p:cNvSpPr>
          <p:nvPr>
            <p:ph type="body" idx="1"/>
          </p:nvPr>
        </p:nvSpPr>
        <p:spPr/>
        <p:txBody>
          <a:bodyPr/>
          <a:lstStyle/>
          <a:p>
            <a:r>
              <a:rPr lang="en-US" dirty="0"/>
              <a:t>12.7</a:t>
            </a:r>
          </a:p>
        </p:txBody>
      </p:sp>
    </p:spTree>
    <p:extLst>
      <p:ext uri="{BB962C8B-B14F-4D97-AF65-F5344CB8AC3E}">
        <p14:creationId xmlns:p14="http://schemas.microsoft.com/office/powerpoint/2010/main" val="14511252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Vitamin A Deficiency</a:t>
            </a:r>
          </a:p>
        </p:txBody>
      </p:sp>
      <p:sp>
        <p:nvSpPr>
          <p:cNvPr id="3" name="Content Placeholder 2"/>
          <p:cNvSpPr>
            <a:spLocks noGrp="1"/>
          </p:cNvSpPr>
          <p:nvPr>
            <p:ph idx="1"/>
          </p:nvPr>
        </p:nvSpPr>
        <p:spPr>
          <a:xfrm>
            <a:off x="331304" y="1431235"/>
            <a:ext cx="8468139" cy="4745728"/>
          </a:xfrm>
        </p:spPr>
        <p:txBody>
          <a:bodyPr>
            <a:normAutofit fontScale="70000" lnSpcReduction="20000"/>
          </a:bodyPr>
          <a:lstStyle/>
          <a:p>
            <a:r>
              <a:rPr lang="en-US" b="1" dirty="0"/>
              <a:t>Vitamin A</a:t>
            </a:r>
            <a:r>
              <a:rPr lang="en-US" dirty="0"/>
              <a:t> = a fat-soluble vitamin critical for growth and vision.</a:t>
            </a:r>
          </a:p>
          <a:p>
            <a:r>
              <a:rPr lang="en-US" b="1" dirty="0"/>
              <a:t>Vitamin A deficiency</a:t>
            </a:r>
            <a:r>
              <a:rPr lang="en-US" dirty="0"/>
              <a:t> (VAD) is a major cause of preventable blindness in children.</a:t>
            </a:r>
          </a:p>
          <a:p>
            <a:pPr lvl="1"/>
            <a:r>
              <a:rPr lang="en-US" dirty="0"/>
              <a:t>VAD causes </a:t>
            </a:r>
            <a:r>
              <a:rPr lang="en-US" b="1" dirty="0"/>
              <a:t>xerophthalmia</a:t>
            </a:r>
            <a:r>
              <a:rPr lang="en-US" dirty="0"/>
              <a:t>, a severe dryness of the eye, that progresses to night blindness and eventually the ulceration and scarring of the cornea (keratomalacia).</a:t>
            </a:r>
          </a:p>
          <a:p>
            <a:pPr lvl="1"/>
            <a:r>
              <a:rPr lang="en-US" dirty="0"/>
              <a:t>VAD increases the risk of death from infectious diseases..</a:t>
            </a:r>
          </a:p>
          <a:p>
            <a:r>
              <a:rPr lang="en-US" dirty="0"/>
              <a:t>VAD remains one of the most common causes of preventable blindness in children.</a:t>
            </a:r>
          </a:p>
          <a:p>
            <a:pPr lvl="1"/>
            <a:r>
              <a:rPr lang="en-US" dirty="0"/>
              <a:t>About 30% of children ages 6 to 59 months in low- and middle-income countries are vitamin A deficient.</a:t>
            </a:r>
          </a:p>
          <a:p>
            <a:pPr lvl="1"/>
            <a:r>
              <a:rPr lang="en-US" dirty="0"/>
              <a:t>Many pregnant women in very low-income countries also have VAD and night blindness.</a:t>
            </a:r>
          </a:p>
        </p:txBody>
      </p:sp>
    </p:spTree>
    <p:extLst>
      <p:ext uri="{BB962C8B-B14F-4D97-AF65-F5344CB8AC3E}">
        <p14:creationId xmlns:p14="http://schemas.microsoft.com/office/powerpoint/2010/main" val="28563699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Vitamin A Deficiency (cont’d)</a:t>
            </a:r>
          </a:p>
        </p:txBody>
      </p:sp>
      <p:sp>
        <p:nvSpPr>
          <p:cNvPr id="3" name="Content Placeholder 2"/>
          <p:cNvSpPr>
            <a:spLocks noGrp="1"/>
          </p:cNvSpPr>
          <p:nvPr>
            <p:ph idx="1"/>
          </p:nvPr>
        </p:nvSpPr>
        <p:spPr>
          <a:xfrm>
            <a:off x="371061" y="1484243"/>
            <a:ext cx="8534399" cy="4692720"/>
          </a:xfrm>
        </p:spPr>
        <p:txBody>
          <a:bodyPr>
            <a:normAutofit/>
          </a:bodyPr>
          <a:lstStyle/>
          <a:p>
            <a:r>
              <a:rPr lang="en-US" dirty="0"/>
              <a:t>Dietary prevention of VAD requires a consistent source of both vegetables and oil.</a:t>
            </a:r>
          </a:p>
          <a:p>
            <a:r>
              <a:rPr lang="en-US" dirty="0"/>
              <a:t>Oil-filled vitamin A capsule supplements are relatively inexpensive and have prevented hundreds of thousands of child deaths and many cases of blindness,</a:t>
            </a:r>
            <a:r>
              <a:rPr lang="en-US" baseline="30000" dirty="0"/>
              <a:t> </a:t>
            </a:r>
            <a:r>
              <a:rPr lang="en-US" dirty="0"/>
              <a:t>but distribution can be a challenge and the benefits of the capsules last for only a few months, so frequent redistribution must occur.</a:t>
            </a:r>
          </a:p>
          <a:p>
            <a:endParaRPr lang="en-US" dirty="0"/>
          </a:p>
        </p:txBody>
      </p:sp>
    </p:spTree>
    <p:extLst>
      <p:ext uri="{BB962C8B-B14F-4D97-AF65-F5344CB8AC3E}">
        <p14:creationId xmlns:p14="http://schemas.microsoft.com/office/powerpoint/2010/main" val="691119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702574"/>
            <a:ext cx="7886700" cy="2852737"/>
          </a:xfrm>
        </p:spPr>
        <p:txBody>
          <a:bodyPr/>
          <a:lstStyle/>
          <a:p>
            <a:r>
              <a:rPr lang="en-US" b="1" dirty="0"/>
              <a:t>Iron Deficiency Anemia</a:t>
            </a:r>
            <a:endParaRPr lang="en-US" dirty="0"/>
          </a:p>
        </p:txBody>
      </p:sp>
      <p:sp>
        <p:nvSpPr>
          <p:cNvPr id="3" name="Text Placeholder 2"/>
          <p:cNvSpPr>
            <a:spLocks noGrp="1"/>
          </p:cNvSpPr>
          <p:nvPr>
            <p:ph type="body" idx="1"/>
          </p:nvPr>
        </p:nvSpPr>
        <p:spPr/>
        <p:txBody>
          <a:bodyPr/>
          <a:lstStyle/>
          <a:p>
            <a:r>
              <a:rPr lang="en-US" dirty="0"/>
              <a:t>12.8</a:t>
            </a:r>
          </a:p>
        </p:txBody>
      </p:sp>
    </p:spTree>
    <p:extLst>
      <p:ext uri="{BB962C8B-B14F-4D97-AF65-F5344CB8AC3E}">
        <p14:creationId xmlns:p14="http://schemas.microsoft.com/office/powerpoint/2010/main" val="13052063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Iron Deficiency Anemia</a:t>
            </a:r>
          </a:p>
        </p:txBody>
      </p:sp>
      <p:sp>
        <p:nvSpPr>
          <p:cNvPr id="3" name="Content Placeholder 2"/>
          <p:cNvSpPr>
            <a:spLocks noGrp="1"/>
          </p:cNvSpPr>
          <p:nvPr>
            <p:ph idx="1"/>
          </p:nvPr>
        </p:nvSpPr>
        <p:spPr>
          <a:xfrm>
            <a:off x="357809" y="1484243"/>
            <a:ext cx="8415129" cy="4692720"/>
          </a:xfrm>
        </p:spPr>
        <p:txBody>
          <a:bodyPr>
            <a:normAutofit fontScale="70000" lnSpcReduction="20000"/>
          </a:bodyPr>
          <a:lstStyle/>
          <a:p>
            <a:r>
              <a:rPr lang="en-US" b="1" dirty="0"/>
              <a:t>Iron </a:t>
            </a:r>
            <a:r>
              <a:rPr lang="en-US" dirty="0"/>
              <a:t>= a mineral the body uses to make the red blood cells (RBCs) that carry oxygen from the lungs to the rest of the cells in the body.</a:t>
            </a:r>
          </a:p>
          <a:p>
            <a:pPr lvl="1"/>
            <a:r>
              <a:rPr lang="en-US" b="1" dirty="0"/>
              <a:t>Hemoglobin </a:t>
            </a:r>
            <a:r>
              <a:rPr lang="en-US" dirty="0"/>
              <a:t>= a molecule made from iron that holds the oxygen inside RBCs.</a:t>
            </a:r>
          </a:p>
          <a:p>
            <a:pPr lvl="1"/>
            <a:r>
              <a:rPr lang="en-US" dirty="0"/>
              <a:t>A person with too little iron is not able to make enough RBCs to efficiently transport oxygen.</a:t>
            </a:r>
          </a:p>
          <a:p>
            <a:r>
              <a:rPr lang="en-US" b="1" dirty="0"/>
              <a:t>Anemia</a:t>
            </a:r>
            <a:r>
              <a:rPr lang="en-US" dirty="0"/>
              <a:t> = a deficiency of RBCs or hemoglobin that causes pale skin, fatigue, weakness, shortness of breath, headaches, an increased heart rate, and a limited ability to concentrate at work or school.</a:t>
            </a:r>
          </a:p>
          <a:p>
            <a:r>
              <a:rPr lang="en-US" b="1" dirty="0"/>
              <a:t>Iron deficiency anemia </a:t>
            </a:r>
            <a:r>
              <a:rPr lang="en-US" dirty="0"/>
              <a:t>(IDA) = anemia resulting from inadequate iron intake. </a:t>
            </a:r>
          </a:p>
          <a:p>
            <a:r>
              <a:rPr lang="en-US" dirty="0"/>
              <a:t>Children, pregnant women, and women who menstruate are at high risk for IDA.</a:t>
            </a:r>
          </a:p>
        </p:txBody>
      </p:sp>
    </p:spTree>
    <p:extLst>
      <p:ext uri="{BB962C8B-B14F-4D97-AF65-F5344CB8AC3E}">
        <p14:creationId xmlns:p14="http://schemas.microsoft.com/office/powerpoint/2010/main" val="3210293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IDA Interventions</a:t>
            </a:r>
          </a:p>
        </p:txBody>
      </p:sp>
      <p:sp>
        <p:nvSpPr>
          <p:cNvPr id="3" name="Content Placeholder 2"/>
          <p:cNvSpPr>
            <a:spLocks noGrp="1"/>
          </p:cNvSpPr>
          <p:nvPr>
            <p:ph idx="1"/>
          </p:nvPr>
        </p:nvSpPr>
        <p:spPr>
          <a:xfrm>
            <a:off x="344557" y="1444487"/>
            <a:ext cx="8428381" cy="4732476"/>
          </a:xfrm>
        </p:spPr>
        <p:txBody>
          <a:bodyPr>
            <a:normAutofit fontScale="77500" lnSpcReduction="20000"/>
          </a:bodyPr>
          <a:lstStyle/>
          <a:p>
            <a:r>
              <a:rPr lang="en-US" dirty="0"/>
              <a:t>More than 2 billion people worldwide have IDA, including more than 75 million people with severe anemia.</a:t>
            </a:r>
          </a:p>
          <a:p>
            <a:r>
              <a:rPr lang="en-US" dirty="0"/>
              <a:t>The prevalence of mild, moderate, and severe anemia has decreased in recent decades from an overall global prevalence of about 40% in 1990 to 33% in 2010. </a:t>
            </a:r>
          </a:p>
          <a:p>
            <a:r>
              <a:rPr lang="en-US" dirty="0"/>
              <a:t>Even with those improvements, almost 50% of children, 40% of pregnant women, and of 30% non-pregnant women globally are anemic.</a:t>
            </a:r>
          </a:p>
          <a:p>
            <a:r>
              <a:rPr lang="en-US" dirty="0"/>
              <a:t>IDA can be prevented and treated through increased iron intake.</a:t>
            </a:r>
          </a:p>
          <a:p>
            <a:pPr lvl="1"/>
            <a:r>
              <a:rPr lang="en-US" dirty="0"/>
              <a:t>Control of infections that cause internal bleeding (like hookworm, whipworm, and schistosomiasis) or destruction of RBCs (like malaria) is also important for preventing and treating IDA.</a:t>
            </a:r>
          </a:p>
        </p:txBody>
      </p:sp>
    </p:spTree>
    <p:extLst>
      <p:ext uri="{BB962C8B-B14F-4D97-AF65-F5344CB8AC3E}">
        <p14:creationId xmlns:p14="http://schemas.microsoft.com/office/powerpoint/2010/main" val="37869600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12-12</a:t>
            </a:r>
          </a:p>
        </p:txBody>
      </p:sp>
      <p:pic>
        <p:nvPicPr>
          <p:cNvPr id="5" name="Content Placeholder 4">
            <a:extLst>
              <a:ext uri="{FF2B5EF4-FFF2-40B4-BE49-F238E27FC236}">
                <a16:creationId xmlns:a16="http://schemas.microsoft.com/office/drawing/2014/main" id="{0CCFA863-3574-984D-B6B2-6AF91F6100E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39617" y="1563757"/>
            <a:ext cx="4509925" cy="3231287"/>
          </a:xfrm>
        </p:spPr>
      </p:pic>
      <p:sp>
        <p:nvSpPr>
          <p:cNvPr id="3" name="Rectangle 2">
            <a:extLst>
              <a:ext uri="{FF2B5EF4-FFF2-40B4-BE49-F238E27FC236}">
                <a16:creationId xmlns:a16="http://schemas.microsoft.com/office/drawing/2014/main" id="{6525F9D7-19C0-FE45-8829-ACFF5EC5F057}"/>
              </a:ext>
            </a:extLst>
          </p:cNvPr>
          <p:cNvSpPr/>
          <p:nvPr/>
        </p:nvSpPr>
        <p:spPr>
          <a:xfrm>
            <a:off x="2456688" y="5044363"/>
            <a:ext cx="4572000" cy="646331"/>
          </a:xfrm>
          <a:prstGeom prst="rect">
            <a:avLst/>
          </a:prstGeom>
        </p:spPr>
        <p:txBody>
          <a:bodyPr>
            <a:spAutoFit/>
          </a:bodyPr>
          <a:lstStyle/>
          <a:p>
            <a:pPr algn="ctr"/>
            <a:r>
              <a:rPr lang="en-US" dirty="0"/>
              <a:t>The percentage of the total population with anemia has decreased in many countries.</a:t>
            </a:r>
          </a:p>
        </p:txBody>
      </p:sp>
      <p:sp>
        <p:nvSpPr>
          <p:cNvPr id="4" name="TextBox 3">
            <a:extLst>
              <a:ext uri="{FF2B5EF4-FFF2-40B4-BE49-F238E27FC236}">
                <a16:creationId xmlns:a16="http://schemas.microsoft.com/office/drawing/2014/main" id="{0E6391D3-A6A2-084D-98E6-DD4909A34754}"/>
              </a:ext>
            </a:extLst>
          </p:cNvPr>
          <p:cNvSpPr txBox="1"/>
          <p:nvPr/>
        </p:nvSpPr>
        <p:spPr>
          <a:xfrm rot="5400000">
            <a:off x="5609869" y="2769138"/>
            <a:ext cx="3215510" cy="804749"/>
          </a:xfrm>
          <a:prstGeom prst="rect">
            <a:avLst/>
          </a:prstGeom>
          <a:noFill/>
        </p:spPr>
        <p:txBody>
          <a:bodyPr wrap="square" rtlCol="0">
            <a:spAutoFit/>
          </a:bodyPr>
          <a:lstStyle/>
          <a:p>
            <a:r>
              <a:rPr lang="en-US" sz="900" dirty="0"/>
              <a:t>Data from Kassebaum NJ, Jasrasaria R, Naghavi M, Wulf SK, Johns N, Lozano R, Ragan M, Weatherall D, Chou DP, Eisele TP, Flaxman SR, Pullan RL, Brooker SJ, Murray CJL. A systematic analysis of global anemia burden from 1990 to 2010. Blood 2014; 123:615-24.</a:t>
            </a:r>
          </a:p>
        </p:txBody>
      </p:sp>
    </p:spTree>
    <p:extLst>
      <p:ext uri="{BB962C8B-B14F-4D97-AF65-F5344CB8AC3E}">
        <p14:creationId xmlns:p14="http://schemas.microsoft.com/office/powerpoint/2010/main" val="12553716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12-13</a:t>
            </a:r>
          </a:p>
        </p:txBody>
      </p:sp>
      <p:pic>
        <p:nvPicPr>
          <p:cNvPr id="5" name="Content Placeholder 4">
            <a:extLst>
              <a:ext uri="{FF2B5EF4-FFF2-40B4-BE49-F238E27FC236}">
                <a16:creationId xmlns:a16="http://schemas.microsoft.com/office/drawing/2014/main" id="{BEAD0C4E-E6EF-8B45-93B2-2C499118EFD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67339" y="1537252"/>
            <a:ext cx="4810219" cy="3408668"/>
          </a:xfrm>
        </p:spPr>
      </p:pic>
      <p:sp>
        <p:nvSpPr>
          <p:cNvPr id="3" name="Rectangle 2">
            <a:extLst>
              <a:ext uri="{FF2B5EF4-FFF2-40B4-BE49-F238E27FC236}">
                <a16:creationId xmlns:a16="http://schemas.microsoft.com/office/drawing/2014/main" id="{9950358B-27DC-AA46-9BBD-2FEA7E2870CD}"/>
              </a:ext>
            </a:extLst>
          </p:cNvPr>
          <p:cNvSpPr/>
          <p:nvPr/>
        </p:nvSpPr>
        <p:spPr>
          <a:xfrm>
            <a:off x="2420112" y="5141899"/>
            <a:ext cx="4572000" cy="646331"/>
          </a:xfrm>
          <a:prstGeom prst="rect">
            <a:avLst/>
          </a:prstGeom>
        </p:spPr>
        <p:txBody>
          <a:bodyPr>
            <a:spAutoFit/>
          </a:bodyPr>
          <a:lstStyle/>
          <a:p>
            <a:pPr algn="ctr"/>
            <a:r>
              <a:rPr lang="en-US" dirty="0"/>
              <a:t>Anemia in children aged 6-59 months (blood hemoglobin concentration &lt;100 g/L).</a:t>
            </a:r>
          </a:p>
        </p:txBody>
      </p:sp>
      <p:sp>
        <p:nvSpPr>
          <p:cNvPr id="6" name="TextBox 5">
            <a:extLst>
              <a:ext uri="{FF2B5EF4-FFF2-40B4-BE49-F238E27FC236}">
                <a16:creationId xmlns:a16="http://schemas.microsoft.com/office/drawing/2014/main" id="{F64D8916-44B8-9142-AB15-71E42F50A5E8}"/>
              </a:ext>
            </a:extLst>
          </p:cNvPr>
          <p:cNvSpPr txBox="1"/>
          <p:nvPr/>
        </p:nvSpPr>
        <p:spPr>
          <a:xfrm rot="5400000">
            <a:off x="5852160" y="2877312"/>
            <a:ext cx="2438400" cy="369332"/>
          </a:xfrm>
          <a:prstGeom prst="rect">
            <a:avLst/>
          </a:prstGeom>
          <a:noFill/>
        </p:spPr>
        <p:txBody>
          <a:bodyPr wrap="square" rtlCol="0">
            <a:spAutoFit/>
          </a:bodyPr>
          <a:lstStyle/>
          <a:p>
            <a:r>
              <a:rPr lang="en-US" sz="900" dirty="0"/>
              <a:t>Data from The global prevalence of anaemia in 2011. Geneva: WHO; 2015.</a:t>
            </a:r>
          </a:p>
        </p:txBody>
      </p:sp>
    </p:spTree>
    <p:extLst>
      <p:ext uri="{BB962C8B-B14F-4D97-AF65-F5344CB8AC3E}">
        <p14:creationId xmlns:p14="http://schemas.microsoft.com/office/powerpoint/2010/main" val="3645590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12-14</a:t>
            </a:r>
          </a:p>
        </p:txBody>
      </p:sp>
      <p:pic>
        <p:nvPicPr>
          <p:cNvPr id="5" name="Content Placeholder 4">
            <a:extLst>
              <a:ext uri="{FF2B5EF4-FFF2-40B4-BE49-F238E27FC236}">
                <a16:creationId xmlns:a16="http://schemas.microsoft.com/office/drawing/2014/main" id="{C85F8C19-636F-FF41-B9F3-C84893DAC47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8276" y="1657128"/>
            <a:ext cx="4800600" cy="3517900"/>
          </a:xfrm>
        </p:spPr>
      </p:pic>
      <p:sp>
        <p:nvSpPr>
          <p:cNvPr id="3" name="Rectangle 2">
            <a:extLst>
              <a:ext uri="{FF2B5EF4-FFF2-40B4-BE49-F238E27FC236}">
                <a16:creationId xmlns:a16="http://schemas.microsoft.com/office/drawing/2014/main" id="{1A031C97-6339-8742-9190-A89179A578C2}"/>
              </a:ext>
            </a:extLst>
          </p:cNvPr>
          <p:cNvSpPr/>
          <p:nvPr/>
        </p:nvSpPr>
        <p:spPr>
          <a:xfrm>
            <a:off x="2082800" y="5300395"/>
            <a:ext cx="5177536" cy="646331"/>
          </a:xfrm>
          <a:prstGeom prst="rect">
            <a:avLst/>
          </a:prstGeom>
        </p:spPr>
        <p:txBody>
          <a:bodyPr wrap="square">
            <a:spAutoFit/>
          </a:bodyPr>
          <a:lstStyle/>
          <a:p>
            <a:pPr algn="ctr"/>
            <a:r>
              <a:rPr lang="en-US" dirty="0"/>
              <a:t>Anemia in women aged 15-49 years, by pregnancy status.</a:t>
            </a:r>
          </a:p>
        </p:txBody>
      </p:sp>
      <p:sp>
        <p:nvSpPr>
          <p:cNvPr id="4" name="TextBox 3">
            <a:extLst>
              <a:ext uri="{FF2B5EF4-FFF2-40B4-BE49-F238E27FC236}">
                <a16:creationId xmlns:a16="http://schemas.microsoft.com/office/drawing/2014/main" id="{7C21E91B-8702-8A49-A814-B9760A6EC61C}"/>
              </a:ext>
            </a:extLst>
          </p:cNvPr>
          <p:cNvSpPr txBox="1"/>
          <p:nvPr/>
        </p:nvSpPr>
        <p:spPr>
          <a:xfrm rot="5400000">
            <a:off x="5998464" y="2596896"/>
            <a:ext cx="2438400" cy="369332"/>
          </a:xfrm>
          <a:prstGeom prst="rect">
            <a:avLst/>
          </a:prstGeom>
          <a:noFill/>
        </p:spPr>
        <p:txBody>
          <a:bodyPr wrap="square" rtlCol="0">
            <a:spAutoFit/>
          </a:bodyPr>
          <a:lstStyle/>
          <a:p>
            <a:r>
              <a:rPr lang="en-US" sz="900" dirty="0"/>
              <a:t>Data from The global prevalence of anaemia in 2011. Geneva: WHO; 2015.</a:t>
            </a:r>
          </a:p>
        </p:txBody>
      </p:sp>
    </p:spTree>
    <p:extLst>
      <p:ext uri="{BB962C8B-B14F-4D97-AF65-F5344CB8AC3E}">
        <p14:creationId xmlns:p14="http://schemas.microsoft.com/office/powerpoint/2010/main" val="3501193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676069"/>
            <a:ext cx="7886700" cy="2852737"/>
          </a:xfrm>
        </p:spPr>
        <p:txBody>
          <a:bodyPr/>
          <a:lstStyle/>
          <a:p>
            <a:r>
              <a:rPr lang="en-US" b="1" dirty="0"/>
              <a:t>Other Micronutrient Deficiencies</a:t>
            </a:r>
            <a:endParaRPr lang="en-US" dirty="0"/>
          </a:p>
        </p:txBody>
      </p:sp>
      <p:sp>
        <p:nvSpPr>
          <p:cNvPr id="3" name="Text Placeholder 2"/>
          <p:cNvSpPr>
            <a:spLocks noGrp="1"/>
          </p:cNvSpPr>
          <p:nvPr>
            <p:ph type="body" idx="1"/>
          </p:nvPr>
        </p:nvSpPr>
        <p:spPr/>
        <p:txBody>
          <a:bodyPr/>
          <a:lstStyle/>
          <a:p>
            <a:r>
              <a:rPr lang="en-US" dirty="0"/>
              <a:t>12.9</a:t>
            </a:r>
          </a:p>
        </p:txBody>
      </p:sp>
    </p:spTree>
    <p:extLst>
      <p:ext uri="{BB962C8B-B14F-4D97-AF65-F5344CB8AC3E}">
        <p14:creationId xmlns:p14="http://schemas.microsoft.com/office/powerpoint/2010/main" val="554413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5857"/>
            <a:ext cx="7886700" cy="1325563"/>
          </a:xfrm>
        </p:spPr>
        <p:txBody>
          <a:bodyPr/>
          <a:lstStyle/>
          <a:p>
            <a:r>
              <a:rPr lang="en-US" dirty="0"/>
              <a:t>B Vitamins</a:t>
            </a:r>
          </a:p>
        </p:txBody>
      </p:sp>
      <p:sp>
        <p:nvSpPr>
          <p:cNvPr id="3" name="Content Placeholder 2"/>
          <p:cNvSpPr>
            <a:spLocks noGrp="1"/>
          </p:cNvSpPr>
          <p:nvPr>
            <p:ph idx="1"/>
          </p:nvPr>
        </p:nvSpPr>
        <p:spPr>
          <a:xfrm>
            <a:off x="628650" y="1404730"/>
            <a:ext cx="8210550" cy="4772233"/>
          </a:xfrm>
        </p:spPr>
        <p:txBody>
          <a:bodyPr>
            <a:normAutofit fontScale="85000" lnSpcReduction="20000"/>
          </a:bodyPr>
          <a:lstStyle/>
          <a:p>
            <a:r>
              <a:rPr lang="en-US" dirty="0"/>
              <a:t>A serious deficiency of any vitamin or mineral can cause significant impairment of health status.</a:t>
            </a:r>
          </a:p>
          <a:p>
            <a:r>
              <a:rPr lang="en-US" b="1" dirty="0"/>
              <a:t>Thiamine</a:t>
            </a:r>
            <a:r>
              <a:rPr lang="en-US" dirty="0"/>
              <a:t> is a B vitamin that is necessary for nerve function.</a:t>
            </a:r>
          </a:p>
          <a:p>
            <a:pPr lvl="1"/>
            <a:r>
              <a:rPr lang="en-US" b="1" dirty="0"/>
              <a:t>Beriberi </a:t>
            </a:r>
            <a:r>
              <a:rPr lang="en-US" dirty="0"/>
              <a:t>= thiamine deficiency that causes weakness and heart arrhythmias. </a:t>
            </a:r>
          </a:p>
          <a:p>
            <a:r>
              <a:rPr lang="en-US" b="1" dirty="0"/>
              <a:t>Riboflavin </a:t>
            </a:r>
            <a:r>
              <a:rPr lang="en-US" dirty="0"/>
              <a:t>= a B vitamin that contributes to skin and eye health.</a:t>
            </a:r>
          </a:p>
          <a:p>
            <a:r>
              <a:rPr lang="en-US" b="1" dirty="0"/>
              <a:t>Niacin</a:t>
            </a:r>
            <a:r>
              <a:rPr lang="en-US" dirty="0"/>
              <a:t> = a B vitamin that is necessary for skin health and for digestive and nervous system function.</a:t>
            </a:r>
          </a:p>
          <a:p>
            <a:pPr lvl="1"/>
            <a:r>
              <a:rPr lang="en-US" b="1" dirty="0"/>
              <a:t>Pellagra </a:t>
            </a:r>
            <a:r>
              <a:rPr lang="en-US" dirty="0"/>
              <a:t>= niacin deficiency characterized by dark, peeling skin that sloughs off the body.</a:t>
            </a:r>
          </a:p>
        </p:txBody>
      </p:sp>
    </p:spTree>
    <p:extLst>
      <p:ext uri="{BB962C8B-B14F-4D97-AF65-F5344CB8AC3E}">
        <p14:creationId xmlns:p14="http://schemas.microsoft.com/office/powerpoint/2010/main" val="1361701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 Vitamins (cont’d)</a:t>
            </a:r>
          </a:p>
        </p:txBody>
      </p:sp>
      <p:sp>
        <p:nvSpPr>
          <p:cNvPr id="3" name="Content Placeholder 2"/>
          <p:cNvSpPr>
            <a:spLocks noGrp="1"/>
          </p:cNvSpPr>
          <p:nvPr>
            <p:ph idx="1"/>
          </p:nvPr>
        </p:nvSpPr>
        <p:spPr>
          <a:xfrm>
            <a:off x="291548" y="1537252"/>
            <a:ext cx="8680174" cy="4639711"/>
          </a:xfrm>
        </p:spPr>
        <p:txBody>
          <a:bodyPr>
            <a:normAutofit fontScale="92500" lnSpcReduction="20000"/>
          </a:bodyPr>
          <a:lstStyle/>
          <a:p>
            <a:r>
              <a:rPr lang="en-US" b="1" dirty="0"/>
              <a:t>Folate</a:t>
            </a:r>
            <a:r>
              <a:rPr lang="en-US" dirty="0"/>
              <a:t> = a B vitamin that is critical for growth, RBC production, and fetal development.</a:t>
            </a:r>
          </a:p>
          <a:p>
            <a:pPr lvl="1"/>
            <a:r>
              <a:rPr lang="en-US" b="1" dirty="0"/>
              <a:t>Folic acid</a:t>
            </a:r>
            <a:r>
              <a:rPr lang="en-US" dirty="0"/>
              <a:t> = a synthetic form of folate that can be added to foods or supplements.</a:t>
            </a:r>
          </a:p>
          <a:p>
            <a:pPr lvl="1"/>
            <a:r>
              <a:rPr lang="en-US" dirty="0"/>
              <a:t>Deficiency during the first weeks of pregnancy is associated with neural tube defects in developing fetuses, such as anencephaly and spina bifida.</a:t>
            </a:r>
          </a:p>
          <a:p>
            <a:pPr lvl="1"/>
            <a:r>
              <a:rPr lang="en-US" dirty="0"/>
              <a:t>These defects occur very early in the pregnancy, usually before a woman knows she is pregnant, so it is recommended that all women who might become pregnant take a multivitamin.</a:t>
            </a:r>
          </a:p>
        </p:txBody>
      </p:sp>
    </p:spTree>
    <p:extLst>
      <p:ext uri="{BB962C8B-B14F-4D97-AF65-F5344CB8AC3E}">
        <p14:creationId xmlns:p14="http://schemas.microsoft.com/office/powerpoint/2010/main" val="16861045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Vitamins</a:t>
            </a:r>
          </a:p>
        </p:txBody>
      </p:sp>
      <p:sp>
        <p:nvSpPr>
          <p:cNvPr id="3" name="Content Placeholder 2"/>
          <p:cNvSpPr>
            <a:spLocks noGrp="1"/>
          </p:cNvSpPr>
          <p:nvPr>
            <p:ph idx="1"/>
          </p:nvPr>
        </p:nvSpPr>
        <p:spPr>
          <a:xfrm>
            <a:off x="331304" y="1338470"/>
            <a:ext cx="8534400" cy="4838493"/>
          </a:xfrm>
        </p:spPr>
        <p:txBody>
          <a:bodyPr>
            <a:normAutofit/>
          </a:bodyPr>
          <a:lstStyle/>
          <a:p>
            <a:r>
              <a:rPr lang="en-US" b="1" dirty="0"/>
              <a:t>Vitamin C </a:t>
            </a:r>
            <a:r>
              <a:rPr lang="en-US" dirty="0"/>
              <a:t>= a vitamin essential for collagen formation, iron absorption, and immune system function. </a:t>
            </a:r>
          </a:p>
          <a:p>
            <a:pPr lvl="1"/>
            <a:r>
              <a:rPr lang="en-US" b="1" dirty="0"/>
              <a:t>Scurvy</a:t>
            </a:r>
            <a:r>
              <a:rPr lang="en-US" dirty="0"/>
              <a:t> = vitamin C deficiency characterized by bleeding gums, loose teeth, and joint pain, and decreased immune system function.</a:t>
            </a:r>
          </a:p>
          <a:p>
            <a:r>
              <a:rPr lang="en-US" dirty="0"/>
              <a:t>Vitamin E is an antioxidant.</a:t>
            </a:r>
          </a:p>
          <a:p>
            <a:r>
              <a:rPr lang="en-US" dirty="0"/>
              <a:t>Vitamin K is critical for blood clotting.</a:t>
            </a:r>
          </a:p>
        </p:txBody>
      </p:sp>
    </p:spTree>
    <p:extLst>
      <p:ext uri="{BB962C8B-B14F-4D97-AF65-F5344CB8AC3E}">
        <p14:creationId xmlns:p14="http://schemas.microsoft.com/office/powerpoint/2010/main" val="35746665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Minerals</a:t>
            </a:r>
          </a:p>
        </p:txBody>
      </p:sp>
      <p:sp>
        <p:nvSpPr>
          <p:cNvPr id="3" name="Content Placeholder 2"/>
          <p:cNvSpPr>
            <a:spLocks noGrp="1"/>
          </p:cNvSpPr>
          <p:nvPr>
            <p:ph idx="1"/>
          </p:nvPr>
        </p:nvSpPr>
        <p:spPr>
          <a:xfrm>
            <a:off x="628650" y="1364974"/>
            <a:ext cx="7886700" cy="4811989"/>
          </a:xfrm>
        </p:spPr>
        <p:txBody>
          <a:bodyPr>
            <a:normAutofit lnSpcReduction="10000"/>
          </a:bodyPr>
          <a:lstStyle/>
          <a:p>
            <a:r>
              <a:rPr lang="en-US" b="1" dirty="0"/>
              <a:t>Calcium </a:t>
            </a:r>
            <a:r>
              <a:rPr lang="en-US" dirty="0"/>
              <a:t>= a mineral used by the body for strengthening bones and teeth in addition to playing critical roles in muscle and nerve function.</a:t>
            </a:r>
          </a:p>
          <a:p>
            <a:r>
              <a:rPr lang="en-US" b="1" dirty="0"/>
              <a:t>Vitamin D </a:t>
            </a:r>
            <a:r>
              <a:rPr lang="en-US" dirty="0"/>
              <a:t>= necessary for bone health, because it assists the body with calcium absorption.</a:t>
            </a:r>
          </a:p>
          <a:p>
            <a:r>
              <a:rPr lang="en-US" dirty="0"/>
              <a:t>Vitamin D = the “sun vitamin.”</a:t>
            </a:r>
            <a:endParaRPr lang="en-US" b="1" dirty="0"/>
          </a:p>
          <a:p>
            <a:pPr lvl="1"/>
            <a:r>
              <a:rPr lang="en-US" b="1" dirty="0"/>
              <a:t>Rickets </a:t>
            </a:r>
            <a:r>
              <a:rPr lang="en-US" dirty="0"/>
              <a:t>= vitamin D deficiency in children whose bones are still growing.</a:t>
            </a:r>
          </a:p>
          <a:p>
            <a:pPr lvl="1"/>
            <a:r>
              <a:rPr lang="en-US" b="1" dirty="0"/>
              <a:t>Osteomalacia </a:t>
            </a:r>
            <a:r>
              <a:rPr lang="en-US" dirty="0"/>
              <a:t>= vitamin D deficiency in adults.</a:t>
            </a:r>
          </a:p>
        </p:txBody>
      </p:sp>
    </p:spTree>
    <p:extLst>
      <p:ext uri="{BB962C8B-B14F-4D97-AF65-F5344CB8AC3E}">
        <p14:creationId xmlns:p14="http://schemas.microsoft.com/office/powerpoint/2010/main" val="34974842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Minerals (cont’d)</a:t>
            </a:r>
          </a:p>
        </p:txBody>
      </p:sp>
      <p:sp>
        <p:nvSpPr>
          <p:cNvPr id="3" name="Content Placeholder 2"/>
          <p:cNvSpPr>
            <a:spLocks noGrp="1"/>
          </p:cNvSpPr>
          <p:nvPr>
            <p:ph idx="1"/>
          </p:nvPr>
        </p:nvSpPr>
        <p:spPr>
          <a:xfrm>
            <a:off x="331304" y="1457739"/>
            <a:ext cx="8680174" cy="4719224"/>
          </a:xfrm>
        </p:spPr>
        <p:txBody>
          <a:bodyPr>
            <a:normAutofit/>
          </a:bodyPr>
          <a:lstStyle/>
          <a:p>
            <a:r>
              <a:rPr lang="en-US" b="1" dirty="0"/>
              <a:t>Fluoride</a:t>
            </a:r>
            <a:r>
              <a:rPr lang="en-US" dirty="0"/>
              <a:t> = a mineral that is essential for the development of strong teeth and bones.</a:t>
            </a:r>
          </a:p>
          <a:p>
            <a:r>
              <a:rPr lang="en-US" b="1" dirty="0"/>
              <a:t>Zinc </a:t>
            </a:r>
            <a:r>
              <a:rPr lang="en-US" dirty="0"/>
              <a:t>= a mineral that is important for immune function, growth, and child development.</a:t>
            </a:r>
          </a:p>
          <a:p>
            <a:r>
              <a:rPr lang="en-US" dirty="0"/>
              <a:t>Deficiencies in other minerals can also impair growth, health, and healing.</a:t>
            </a:r>
          </a:p>
        </p:txBody>
      </p:sp>
    </p:spTree>
    <p:extLst>
      <p:ext uri="{BB962C8B-B14F-4D97-AF65-F5344CB8AC3E}">
        <p14:creationId xmlns:p14="http://schemas.microsoft.com/office/powerpoint/2010/main" val="5011331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623061"/>
            <a:ext cx="7886700" cy="2852737"/>
          </a:xfrm>
        </p:spPr>
        <p:txBody>
          <a:bodyPr/>
          <a:lstStyle/>
          <a:p>
            <a:r>
              <a:rPr lang="en-US" b="1" dirty="0"/>
              <a:t>Breastfeeding</a:t>
            </a:r>
            <a:endParaRPr lang="en-US" dirty="0"/>
          </a:p>
        </p:txBody>
      </p:sp>
      <p:sp>
        <p:nvSpPr>
          <p:cNvPr id="3" name="Text Placeholder 2"/>
          <p:cNvSpPr>
            <a:spLocks noGrp="1"/>
          </p:cNvSpPr>
          <p:nvPr>
            <p:ph type="body" idx="1"/>
          </p:nvPr>
        </p:nvSpPr>
        <p:spPr/>
        <p:txBody>
          <a:bodyPr/>
          <a:lstStyle/>
          <a:p>
            <a:r>
              <a:rPr lang="en-US" dirty="0"/>
              <a:t>12.10</a:t>
            </a:r>
          </a:p>
        </p:txBody>
      </p:sp>
    </p:spTree>
    <p:extLst>
      <p:ext uri="{BB962C8B-B14F-4D97-AF65-F5344CB8AC3E}">
        <p14:creationId xmlns:p14="http://schemas.microsoft.com/office/powerpoint/2010/main" val="10302207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Breastfeeding</a:t>
            </a:r>
          </a:p>
        </p:txBody>
      </p:sp>
      <p:sp>
        <p:nvSpPr>
          <p:cNvPr id="3" name="Content Placeholder 2"/>
          <p:cNvSpPr>
            <a:spLocks noGrp="1"/>
          </p:cNvSpPr>
          <p:nvPr>
            <p:ph idx="1"/>
          </p:nvPr>
        </p:nvSpPr>
        <p:spPr>
          <a:xfrm>
            <a:off x="397565" y="1338470"/>
            <a:ext cx="8216347" cy="4838493"/>
          </a:xfrm>
        </p:spPr>
        <p:txBody>
          <a:bodyPr>
            <a:normAutofit/>
          </a:bodyPr>
          <a:lstStyle/>
          <a:p>
            <a:r>
              <a:rPr lang="en-US" dirty="0"/>
              <a:t>Breastmilk contains all of the nutrients and water babies need, digestive enzymes, and antibodies that protect against harmful infections and promote health.</a:t>
            </a:r>
          </a:p>
          <a:p>
            <a:pPr lvl="1"/>
            <a:r>
              <a:rPr lang="en-US" b="1" dirty="0"/>
              <a:t>Colostrum</a:t>
            </a:r>
            <a:r>
              <a:rPr lang="en-US" dirty="0"/>
              <a:t> = the milk produced in the first days after giving birth that contains large quantities of proteins and antibodies.</a:t>
            </a:r>
          </a:p>
          <a:p>
            <a:r>
              <a:rPr lang="en-US" dirty="0"/>
              <a:t>Recommendation: infants consume only breastmilk during their first 6 months of life and then continue to be nourished by breastmilk after solid foods are introduced into the infant’s diet (up to age 2 years).</a:t>
            </a:r>
          </a:p>
        </p:txBody>
      </p:sp>
    </p:spTree>
    <p:extLst>
      <p:ext uri="{BB962C8B-B14F-4D97-AF65-F5344CB8AC3E}">
        <p14:creationId xmlns:p14="http://schemas.microsoft.com/office/powerpoint/2010/main" val="918411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Breastfeeding (cont’d)</a:t>
            </a:r>
          </a:p>
        </p:txBody>
      </p:sp>
      <p:sp>
        <p:nvSpPr>
          <p:cNvPr id="3" name="Content Placeholder 2"/>
          <p:cNvSpPr>
            <a:spLocks noGrp="1"/>
          </p:cNvSpPr>
          <p:nvPr>
            <p:ph idx="1"/>
          </p:nvPr>
        </p:nvSpPr>
        <p:spPr/>
        <p:txBody>
          <a:bodyPr>
            <a:normAutofit fontScale="92500" lnSpcReduction="20000"/>
          </a:bodyPr>
          <a:lstStyle/>
          <a:p>
            <a:r>
              <a:rPr lang="en-US" b="1" dirty="0"/>
              <a:t>Early breastfeeding</a:t>
            </a:r>
            <a:r>
              <a:rPr lang="en-US" dirty="0"/>
              <a:t> = breastfeeding within the first hours after giving birth.</a:t>
            </a:r>
          </a:p>
          <a:p>
            <a:pPr lvl="1"/>
            <a:r>
              <a:rPr lang="en-US" dirty="0"/>
              <a:t>Less than half of newborns worldwide receive early breastfeeding within one hour of birth. </a:t>
            </a:r>
          </a:p>
          <a:p>
            <a:r>
              <a:rPr lang="en-US" b="1" dirty="0"/>
              <a:t>Exclusive breastfeeding</a:t>
            </a:r>
            <a:r>
              <a:rPr lang="en-US" dirty="0"/>
              <a:t> = breastmilk is the only substance the baby consumes.</a:t>
            </a:r>
          </a:p>
          <a:p>
            <a:pPr lvl="1"/>
            <a:r>
              <a:rPr lang="en-US" dirty="0"/>
              <a:t>Less than 40% of infants less than 6 months old are exclusively breastfed.</a:t>
            </a:r>
          </a:p>
          <a:p>
            <a:r>
              <a:rPr lang="en-US" b="1" dirty="0"/>
              <a:t>Complementary foods</a:t>
            </a:r>
            <a:r>
              <a:rPr lang="en-US" dirty="0"/>
              <a:t> = solid foods that accompany breastmilk and do not immediately replace it.</a:t>
            </a:r>
          </a:p>
        </p:txBody>
      </p:sp>
    </p:spTree>
    <p:extLst>
      <p:ext uri="{BB962C8B-B14F-4D97-AF65-F5344CB8AC3E}">
        <p14:creationId xmlns:p14="http://schemas.microsoft.com/office/powerpoint/2010/main" val="23325766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12-15</a:t>
            </a:r>
          </a:p>
        </p:txBody>
      </p:sp>
      <p:pic>
        <p:nvPicPr>
          <p:cNvPr id="5" name="Content Placeholder 4">
            <a:extLst>
              <a:ext uri="{FF2B5EF4-FFF2-40B4-BE49-F238E27FC236}">
                <a16:creationId xmlns:a16="http://schemas.microsoft.com/office/drawing/2014/main" id="{D07CDDC0-E76A-4647-8B15-B3E08743DB3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8997" y="2519712"/>
            <a:ext cx="5672901" cy="1625568"/>
          </a:xfrm>
        </p:spPr>
      </p:pic>
      <p:sp>
        <p:nvSpPr>
          <p:cNvPr id="3" name="Rectangle 2">
            <a:extLst>
              <a:ext uri="{FF2B5EF4-FFF2-40B4-BE49-F238E27FC236}">
                <a16:creationId xmlns:a16="http://schemas.microsoft.com/office/drawing/2014/main" id="{9D660347-5851-F749-921B-0FD2C7B36B53}"/>
              </a:ext>
            </a:extLst>
          </p:cNvPr>
          <p:cNvSpPr/>
          <p:nvPr/>
        </p:nvSpPr>
        <p:spPr>
          <a:xfrm>
            <a:off x="2420112" y="4182148"/>
            <a:ext cx="4572000" cy="1200329"/>
          </a:xfrm>
          <a:prstGeom prst="rect">
            <a:avLst/>
          </a:prstGeom>
        </p:spPr>
        <p:txBody>
          <a:bodyPr>
            <a:spAutoFit/>
          </a:bodyPr>
          <a:lstStyle/>
          <a:p>
            <a:pPr algn="ctr"/>
            <a:r>
              <a:rPr lang="en-US" dirty="0"/>
              <a:t>Global nutrition standards recommend exclusive breastfeeding for 6 months followed by the introduction of complementary foods with continued breastfeeding.</a:t>
            </a:r>
          </a:p>
        </p:txBody>
      </p:sp>
    </p:spTree>
    <p:extLst>
      <p:ext uri="{BB962C8B-B14F-4D97-AF65-F5344CB8AC3E}">
        <p14:creationId xmlns:p14="http://schemas.microsoft.com/office/powerpoint/2010/main" val="21457522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12-16</a:t>
            </a:r>
          </a:p>
        </p:txBody>
      </p:sp>
      <p:pic>
        <p:nvPicPr>
          <p:cNvPr id="5" name="Content Placeholder 4">
            <a:extLst>
              <a:ext uri="{FF2B5EF4-FFF2-40B4-BE49-F238E27FC236}">
                <a16:creationId xmlns:a16="http://schemas.microsoft.com/office/drawing/2014/main" id="{3B6BB2DB-3C94-0A46-B074-24FB461A9B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2304" y="1524001"/>
            <a:ext cx="3931920" cy="3512442"/>
          </a:xfrm>
        </p:spPr>
      </p:pic>
      <p:sp>
        <p:nvSpPr>
          <p:cNvPr id="3" name="Rectangle 2">
            <a:extLst>
              <a:ext uri="{FF2B5EF4-FFF2-40B4-BE49-F238E27FC236}">
                <a16:creationId xmlns:a16="http://schemas.microsoft.com/office/drawing/2014/main" id="{F9CC4682-DF80-E041-8449-A4A120810773}"/>
              </a:ext>
            </a:extLst>
          </p:cNvPr>
          <p:cNvSpPr/>
          <p:nvPr/>
        </p:nvSpPr>
        <p:spPr>
          <a:xfrm>
            <a:off x="2432304" y="5263819"/>
            <a:ext cx="4572000" cy="646331"/>
          </a:xfrm>
          <a:prstGeom prst="rect">
            <a:avLst/>
          </a:prstGeom>
        </p:spPr>
        <p:txBody>
          <a:bodyPr>
            <a:spAutoFit/>
          </a:bodyPr>
          <a:lstStyle/>
          <a:p>
            <a:pPr algn="ctr"/>
            <a:r>
              <a:rPr lang="en-US" dirty="0"/>
              <a:t>Early initiation of breastfeeding is low in low- and middle-income countries. </a:t>
            </a:r>
          </a:p>
        </p:txBody>
      </p:sp>
      <p:sp>
        <p:nvSpPr>
          <p:cNvPr id="6" name="TextBox 5">
            <a:extLst>
              <a:ext uri="{FF2B5EF4-FFF2-40B4-BE49-F238E27FC236}">
                <a16:creationId xmlns:a16="http://schemas.microsoft.com/office/drawing/2014/main" id="{E382456C-9F3C-4649-AC37-BDF9F0A461C3}"/>
              </a:ext>
            </a:extLst>
          </p:cNvPr>
          <p:cNvSpPr txBox="1"/>
          <p:nvPr/>
        </p:nvSpPr>
        <p:spPr>
          <a:xfrm rot="5400000">
            <a:off x="4840223" y="3064506"/>
            <a:ext cx="3450337" cy="369332"/>
          </a:xfrm>
          <a:prstGeom prst="rect">
            <a:avLst/>
          </a:prstGeom>
          <a:noFill/>
        </p:spPr>
        <p:txBody>
          <a:bodyPr wrap="square" rtlCol="0">
            <a:spAutoFit/>
          </a:bodyPr>
          <a:lstStyle/>
          <a:p>
            <a:r>
              <a:rPr lang="en-US" sz="900" dirty="0"/>
              <a:t>Data from The state of the world’s children 2016. New York: UNICEF; 2016.</a:t>
            </a:r>
          </a:p>
        </p:txBody>
      </p:sp>
    </p:spTree>
    <p:extLst>
      <p:ext uri="{BB962C8B-B14F-4D97-AF65-F5344CB8AC3E}">
        <p14:creationId xmlns:p14="http://schemas.microsoft.com/office/powerpoint/2010/main" val="34424124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12-17</a:t>
            </a:r>
          </a:p>
        </p:txBody>
      </p:sp>
      <p:pic>
        <p:nvPicPr>
          <p:cNvPr id="5" name="Content Placeholder 4">
            <a:extLst>
              <a:ext uri="{FF2B5EF4-FFF2-40B4-BE49-F238E27FC236}">
                <a16:creationId xmlns:a16="http://schemas.microsoft.com/office/drawing/2014/main" id="{0AD2BCC1-942A-9C4A-8908-691C1056BE3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7105" y="1577009"/>
            <a:ext cx="3452160" cy="3519247"/>
          </a:xfrm>
        </p:spPr>
      </p:pic>
      <p:sp>
        <p:nvSpPr>
          <p:cNvPr id="3" name="Rectangle 2">
            <a:extLst>
              <a:ext uri="{FF2B5EF4-FFF2-40B4-BE49-F238E27FC236}">
                <a16:creationId xmlns:a16="http://schemas.microsoft.com/office/drawing/2014/main" id="{466F524B-6933-0D4F-9D37-9B72792B3A0B}"/>
              </a:ext>
            </a:extLst>
          </p:cNvPr>
          <p:cNvSpPr/>
          <p:nvPr/>
        </p:nvSpPr>
        <p:spPr>
          <a:xfrm>
            <a:off x="2737104" y="5276011"/>
            <a:ext cx="3714496" cy="646331"/>
          </a:xfrm>
          <a:prstGeom prst="rect">
            <a:avLst/>
          </a:prstGeom>
        </p:spPr>
        <p:txBody>
          <a:bodyPr wrap="square">
            <a:spAutoFit/>
          </a:bodyPr>
          <a:lstStyle/>
          <a:p>
            <a:pPr algn="ctr"/>
            <a:r>
              <a:rPr lang="en-US" dirty="0"/>
              <a:t>Few infants are exclusively breastfed in low- and middle-income countries.</a:t>
            </a:r>
          </a:p>
        </p:txBody>
      </p:sp>
      <p:sp>
        <p:nvSpPr>
          <p:cNvPr id="4" name="TextBox 3">
            <a:extLst>
              <a:ext uri="{FF2B5EF4-FFF2-40B4-BE49-F238E27FC236}">
                <a16:creationId xmlns:a16="http://schemas.microsoft.com/office/drawing/2014/main" id="{632F7716-C67E-1240-950B-44FE7C1ED738}"/>
              </a:ext>
            </a:extLst>
          </p:cNvPr>
          <p:cNvSpPr txBox="1"/>
          <p:nvPr/>
        </p:nvSpPr>
        <p:spPr>
          <a:xfrm rot="5400000">
            <a:off x="4555832" y="3300468"/>
            <a:ext cx="3677744" cy="230832"/>
          </a:xfrm>
          <a:prstGeom prst="rect">
            <a:avLst/>
          </a:prstGeom>
          <a:noFill/>
        </p:spPr>
        <p:txBody>
          <a:bodyPr wrap="square" rtlCol="0">
            <a:spAutoFit/>
          </a:bodyPr>
          <a:lstStyle/>
          <a:p>
            <a:r>
              <a:rPr lang="en-US" sz="900" dirty="0"/>
              <a:t>Data from The state of the world’s children 2016. New York: UNICEF; 2016.</a:t>
            </a:r>
          </a:p>
        </p:txBody>
      </p:sp>
    </p:spTree>
    <p:extLst>
      <p:ext uri="{BB962C8B-B14F-4D97-AF65-F5344CB8AC3E}">
        <p14:creationId xmlns:p14="http://schemas.microsoft.com/office/powerpoint/2010/main" val="21016443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74643"/>
          </a:xfrm>
        </p:spPr>
        <p:txBody>
          <a:bodyPr/>
          <a:lstStyle/>
          <a:p>
            <a:r>
              <a:rPr lang="en-US" dirty="0"/>
              <a:t>Breastfeeding (cont’d)</a:t>
            </a:r>
          </a:p>
        </p:txBody>
      </p:sp>
      <p:sp>
        <p:nvSpPr>
          <p:cNvPr id="3" name="Content Placeholder 2"/>
          <p:cNvSpPr>
            <a:spLocks noGrp="1"/>
          </p:cNvSpPr>
          <p:nvPr>
            <p:ph idx="1"/>
          </p:nvPr>
        </p:nvSpPr>
        <p:spPr>
          <a:xfrm>
            <a:off x="628650" y="1192696"/>
            <a:ext cx="7886700" cy="4984267"/>
          </a:xfrm>
        </p:spPr>
        <p:txBody>
          <a:bodyPr>
            <a:normAutofit fontScale="77500" lnSpcReduction="20000"/>
          </a:bodyPr>
          <a:lstStyle/>
          <a:p>
            <a:r>
              <a:rPr lang="en-US" dirty="0"/>
              <a:t>Commercial infant formula is usually the best substitute for breastmilk for babies whose mothers are not able to exclusively breastfeed.</a:t>
            </a:r>
          </a:p>
          <a:p>
            <a:pPr lvl="1"/>
            <a:r>
              <a:rPr lang="en-US" dirty="0"/>
              <a:t>Infant formula can be a challenge for mothers and families with a lack of access to clean water, difficulties reading and following the mixing instructions, or limited incomes to pay for commercial products</a:t>
            </a:r>
          </a:p>
          <a:p>
            <a:r>
              <a:rPr lang="en-US" b="1" dirty="0"/>
              <a:t>International Code of Marketing of Breast-milk Substitutes</a:t>
            </a:r>
            <a:r>
              <a:rPr lang="en-US" dirty="0"/>
              <a:t> = an international agreement that marketing personnel (even if they are healthcare professionals) should not directly contact pregnant women or new mothers, that health facilities should not promote formula use, and that samples of formula should not be distributed at hospitals or by retailers.</a:t>
            </a:r>
          </a:p>
          <a:p>
            <a:r>
              <a:rPr lang="en-US" dirty="0"/>
              <a:t>Attitudes toward breastfeeding need to be addressed with grandmothers, employers, and others.</a:t>
            </a:r>
          </a:p>
          <a:p>
            <a:pPr marL="0" indent="0">
              <a:buNone/>
            </a:pPr>
            <a:endParaRPr lang="en-US" dirty="0"/>
          </a:p>
        </p:txBody>
      </p:sp>
    </p:spTree>
    <p:extLst>
      <p:ext uri="{BB962C8B-B14F-4D97-AF65-F5344CB8AC3E}">
        <p14:creationId xmlns:p14="http://schemas.microsoft.com/office/powerpoint/2010/main" val="12096638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871" y="755582"/>
            <a:ext cx="7886700" cy="2852737"/>
          </a:xfrm>
        </p:spPr>
        <p:txBody>
          <a:bodyPr/>
          <a:lstStyle/>
          <a:p>
            <a:r>
              <a:rPr lang="en-US" b="1" dirty="0"/>
              <a:t>Overweight and Obesity</a:t>
            </a:r>
            <a:endParaRPr lang="en-US" dirty="0"/>
          </a:p>
        </p:txBody>
      </p:sp>
      <p:sp>
        <p:nvSpPr>
          <p:cNvPr id="3" name="Text Placeholder 2"/>
          <p:cNvSpPr>
            <a:spLocks noGrp="1"/>
          </p:cNvSpPr>
          <p:nvPr>
            <p:ph type="body" idx="1"/>
          </p:nvPr>
        </p:nvSpPr>
        <p:spPr/>
        <p:txBody>
          <a:bodyPr/>
          <a:lstStyle/>
          <a:p>
            <a:r>
              <a:rPr lang="en-US" dirty="0"/>
              <a:t>12.11</a:t>
            </a:r>
          </a:p>
        </p:txBody>
      </p:sp>
    </p:spTree>
    <p:extLst>
      <p:ext uri="{BB962C8B-B14F-4D97-AF65-F5344CB8AC3E}">
        <p14:creationId xmlns:p14="http://schemas.microsoft.com/office/powerpoint/2010/main" val="11306579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Overnutrition</a:t>
            </a:r>
          </a:p>
        </p:txBody>
      </p:sp>
      <p:sp>
        <p:nvSpPr>
          <p:cNvPr id="3" name="Content Placeholder 2"/>
          <p:cNvSpPr>
            <a:spLocks noGrp="1"/>
          </p:cNvSpPr>
          <p:nvPr>
            <p:ph idx="1"/>
          </p:nvPr>
        </p:nvSpPr>
        <p:spPr>
          <a:xfrm>
            <a:off x="628650" y="1391478"/>
            <a:ext cx="7886700" cy="4785485"/>
          </a:xfrm>
        </p:spPr>
        <p:txBody>
          <a:bodyPr>
            <a:normAutofit fontScale="92500" lnSpcReduction="20000"/>
          </a:bodyPr>
          <a:lstStyle/>
          <a:p>
            <a:r>
              <a:rPr lang="en-US" b="1" dirty="0"/>
              <a:t>Overnutrition </a:t>
            </a:r>
            <a:r>
              <a:rPr lang="en-US" dirty="0"/>
              <a:t>= a form of malnutrition caused by excessive intake of calories and nutrients.</a:t>
            </a:r>
          </a:p>
          <a:p>
            <a:r>
              <a:rPr lang="en-US" b="1" dirty="0"/>
              <a:t>Body mass index (BMI)</a:t>
            </a:r>
            <a:r>
              <a:rPr lang="en-US" dirty="0"/>
              <a:t> = a measure of body composition calculated by taking weight in kilograms and dividing it by the square of the height in meters.</a:t>
            </a:r>
          </a:p>
          <a:p>
            <a:r>
              <a:rPr lang="en-US" dirty="0"/>
              <a:t>International classifications for adults (not children and adolescents):</a:t>
            </a:r>
          </a:p>
          <a:p>
            <a:pPr lvl="1"/>
            <a:r>
              <a:rPr lang="en-US" dirty="0"/>
              <a:t>Underweight: BMI &lt; 18.5</a:t>
            </a:r>
          </a:p>
          <a:p>
            <a:pPr lvl="1"/>
            <a:r>
              <a:rPr lang="en-US" dirty="0"/>
              <a:t>Overweight: BMI = 25 to 29.9</a:t>
            </a:r>
          </a:p>
          <a:p>
            <a:pPr lvl="1"/>
            <a:r>
              <a:rPr lang="en-US" dirty="0"/>
              <a:t>Obese: BMI &gt; 30</a:t>
            </a:r>
          </a:p>
          <a:p>
            <a:endParaRPr lang="en-US" dirty="0"/>
          </a:p>
          <a:p>
            <a:endParaRPr lang="en-US" dirty="0"/>
          </a:p>
        </p:txBody>
      </p:sp>
    </p:spTree>
    <p:extLst>
      <p:ext uri="{BB962C8B-B14F-4D97-AF65-F5344CB8AC3E}">
        <p14:creationId xmlns:p14="http://schemas.microsoft.com/office/powerpoint/2010/main" val="21554838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Overnutrition (cont’d)</a:t>
            </a:r>
          </a:p>
        </p:txBody>
      </p:sp>
      <p:sp>
        <p:nvSpPr>
          <p:cNvPr id="3" name="Content Placeholder 2"/>
          <p:cNvSpPr>
            <a:spLocks noGrp="1"/>
          </p:cNvSpPr>
          <p:nvPr>
            <p:ph idx="1"/>
          </p:nvPr>
        </p:nvSpPr>
        <p:spPr/>
        <p:txBody>
          <a:bodyPr>
            <a:normAutofit/>
          </a:bodyPr>
          <a:lstStyle/>
          <a:p>
            <a:r>
              <a:rPr lang="en-US" dirty="0"/>
              <a:t>Obesity is associated with an increased risk for many diseases, including type 2 diabetes, hypertension (high blood pressure), heart disease, strokes, gallstones and other digestive disorders, back pain, arthritis of the back and hip, and several types of cancer.</a:t>
            </a:r>
          </a:p>
          <a:p>
            <a:endParaRPr lang="en-US" dirty="0"/>
          </a:p>
          <a:p>
            <a:endParaRPr lang="en-US" dirty="0"/>
          </a:p>
          <a:p>
            <a:endParaRPr lang="en-US" dirty="0"/>
          </a:p>
        </p:txBody>
      </p:sp>
    </p:spTree>
    <p:extLst>
      <p:ext uri="{BB962C8B-B14F-4D97-AF65-F5344CB8AC3E}">
        <p14:creationId xmlns:p14="http://schemas.microsoft.com/office/powerpoint/2010/main" val="41824821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Obesity Epidemiology</a:t>
            </a:r>
          </a:p>
        </p:txBody>
      </p:sp>
      <p:sp>
        <p:nvSpPr>
          <p:cNvPr id="3" name="Content Placeholder 2"/>
          <p:cNvSpPr>
            <a:spLocks noGrp="1"/>
          </p:cNvSpPr>
          <p:nvPr>
            <p:ph idx="1"/>
          </p:nvPr>
        </p:nvSpPr>
        <p:spPr>
          <a:xfrm>
            <a:off x="628650" y="1690689"/>
            <a:ext cx="7886700" cy="5069369"/>
          </a:xfrm>
        </p:spPr>
        <p:txBody>
          <a:bodyPr>
            <a:normAutofit/>
          </a:bodyPr>
          <a:lstStyle/>
          <a:p>
            <a:r>
              <a:rPr lang="en-US" dirty="0"/>
              <a:t>More than 2 billion people worldwide are overweight or obese.</a:t>
            </a:r>
          </a:p>
          <a:p>
            <a:r>
              <a:rPr lang="en-US" dirty="0"/>
              <a:t>Countries with higher average incomes tend to have higher average adult BMIs, but obesity is becoming a public health concern in nearly every region of the world.</a:t>
            </a:r>
          </a:p>
          <a:p>
            <a:pPr lvl="1"/>
            <a:r>
              <a:rPr lang="en-US" dirty="0"/>
              <a:t>Over the past 25 years, most countries have had steady increases in adult BMIs.</a:t>
            </a:r>
          </a:p>
        </p:txBody>
      </p:sp>
    </p:spTree>
    <p:extLst>
      <p:ext uri="{BB962C8B-B14F-4D97-AF65-F5344CB8AC3E}">
        <p14:creationId xmlns:p14="http://schemas.microsoft.com/office/powerpoint/2010/main" val="32060568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12-18</a:t>
            </a:r>
          </a:p>
        </p:txBody>
      </p:sp>
      <p:pic>
        <p:nvPicPr>
          <p:cNvPr id="5" name="Content Placeholder 4">
            <a:extLst>
              <a:ext uri="{FF2B5EF4-FFF2-40B4-BE49-F238E27FC236}">
                <a16:creationId xmlns:a16="http://schemas.microsoft.com/office/drawing/2014/main" id="{285C8E0F-70CC-864F-B0D2-E09432ADA8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1937" y="2047526"/>
            <a:ext cx="7010615" cy="2878042"/>
          </a:xfrm>
        </p:spPr>
      </p:pic>
      <p:sp>
        <p:nvSpPr>
          <p:cNvPr id="3" name="Rectangle 2">
            <a:extLst>
              <a:ext uri="{FF2B5EF4-FFF2-40B4-BE49-F238E27FC236}">
                <a16:creationId xmlns:a16="http://schemas.microsoft.com/office/drawing/2014/main" id="{770F266D-D49F-C14F-BBC9-EBDD24DD6768}"/>
              </a:ext>
            </a:extLst>
          </p:cNvPr>
          <p:cNvSpPr/>
          <p:nvPr/>
        </p:nvSpPr>
        <p:spPr>
          <a:xfrm>
            <a:off x="2356612" y="5013883"/>
            <a:ext cx="4572000" cy="646331"/>
          </a:xfrm>
          <a:prstGeom prst="rect">
            <a:avLst/>
          </a:prstGeom>
        </p:spPr>
        <p:txBody>
          <a:bodyPr>
            <a:spAutoFit/>
          </a:bodyPr>
          <a:lstStyle/>
          <a:p>
            <a:pPr algn="ctr"/>
            <a:r>
              <a:rPr lang="en-US" dirty="0"/>
              <a:t>The average adult BMI is steadily increasing in most countries.</a:t>
            </a:r>
          </a:p>
        </p:txBody>
      </p:sp>
      <p:sp>
        <p:nvSpPr>
          <p:cNvPr id="4" name="TextBox 3">
            <a:extLst>
              <a:ext uri="{FF2B5EF4-FFF2-40B4-BE49-F238E27FC236}">
                <a16:creationId xmlns:a16="http://schemas.microsoft.com/office/drawing/2014/main" id="{4A2FDD5E-53B6-2C46-A5E2-457131DFA787}"/>
              </a:ext>
            </a:extLst>
          </p:cNvPr>
          <p:cNvSpPr txBox="1"/>
          <p:nvPr/>
        </p:nvSpPr>
        <p:spPr>
          <a:xfrm rot="5400000">
            <a:off x="6912864" y="3023616"/>
            <a:ext cx="2938272" cy="784830"/>
          </a:xfrm>
          <a:prstGeom prst="rect">
            <a:avLst/>
          </a:prstGeom>
          <a:noFill/>
        </p:spPr>
        <p:txBody>
          <a:bodyPr wrap="square" rtlCol="0">
            <a:spAutoFit/>
          </a:bodyPr>
          <a:lstStyle/>
          <a:p>
            <a:r>
              <a:rPr lang="en-US" sz="900" dirty="0"/>
              <a:t>Data from NCD Risk Factor Collaboration (NCD-RisC). Trends in adult body-mass index in 200 countries from 1975 to 2014: A pooled analysis of 1698 population-based measurement studies with 19.2 million participants. Lancet 2016; 387:1377-96.</a:t>
            </a:r>
          </a:p>
        </p:txBody>
      </p:sp>
    </p:spTree>
    <p:extLst>
      <p:ext uri="{BB962C8B-B14F-4D97-AF65-F5344CB8AC3E}">
        <p14:creationId xmlns:p14="http://schemas.microsoft.com/office/powerpoint/2010/main" val="37693422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12-19</a:t>
            </a:r>
          </a:p>
        </p:txBody>
      </p:sp>
      <p:pic>
        <p:nvPicPr>
          <p:cNvPr id="5" name="Content Placeholder 4">
            <a:extLst>
              <a:ext uri="{FF2B5EF4-FFF2-40B4-BE49-F238E27FC236}">
                <a16:creationId xmlns:a16="http://schemas.microsoft.com/office/drawing/2014/main" id="{E658DC99-CD57-CD4A-BDE5-4A7B1ECD0F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9118" y="2147601"/>
            <a:ext cx="3502914" cy="2794675"/>
          </a:xfrm>
        </p:spPr>
      </p:pic>
      <p:sp>
        <p:nvSpPr>
          <p:cNvPr id="3" name="Rectangle 2">
            <a:extLst>
              <a:ext uri="{FF2B5EF4-FFF2-40B4-BE49-F238E27FC236}">
                <a16:creationId xmlns:a16="http://schemas.microsoft.com/office/drawing/2014/main" id="{4378B744-4041-C447-AA7B-32F9F2095532}"/>
              </a:ext>
            </a:extLst>
          </p:cNvPr>
          <p:cNvSpPr/>
          <p:nvPr/>
        </p:nvSpPr>
        <p:spPr>
          <a:xfrm>
            <a:off x="1981200" y="4982432"/>
            <a:ext cx="5461000" cy="1200329"/>
          </a:xfrm>
          <a:prstGeom prst="rect">
            <a:avLst/>
          </a:prstGeom>
        </p:spPr>
        <p:txBody>
          <a:bodyPr wrap="square">
            <a:spAutoFit/>
          </a:bodyPr>
          <a:lstStyle/>
          <a:p>
            <a:pPr algn="ctr"/>
            <a:r>
              <a:rPr lang="en-US" dirty="0"/>
              <a:t>Higher gross national income per capita is associated with higher average adult higher body mass index (BMI).   (The dots represent the 100 most populous countries.  Note the use of the logarithmic scale on the x-axis.)</a:t>
            </a:r>
          </a:p>
        </p:txBody>
      </p:sp>
      <p:sp>
        <p:nvSpPr>
          <p:cNvPr id="4" name="TextBox 3">
            <a:extLst>
              <a:ext uri="{FF2B5EF4-FFF2-40B4-BE49-F238E27FC236}">
                <a16:creationId xmlns:a16="http://schemas.microsoft.com/office/drawing/2014/main" id="{CC205955-CF76-C14C-96C7-B4FDAFCABAF3}"/>
              </a:ext>
            </a:extLst>
          </p:cNvPr>
          <p:cNvSpPr txBox="1"/>
          <p:nvPr/>
        </p:nvSpPr>
        <p:spPr>
          <a:xfrm rot="5400000">
            <a:off x="5352289" y="3060192"/>
            <a:ext cx="2511552" cy="524256"/>
          </a:xfrm>
          <a:prstGeom prst="rect">
            <a:avLst/>
          </a:prstGeom>
          <a:noFill/>
        </p:spPr>
        <p:txBody>
          <a:bodyPr wrap="square" rtlCol="0">
            <a:spAutoFit/>
          </a:bodyPr>
          <a:lstStyle/>
          <a:p>
            <a:r>
              <a:rPr lang="en-US" sz="900" dirty="0"/>
              <a:t>Data from Global status report on noncommunicable diseases 2014. Geneva: World Health Organization; 2014.</a:t>
            </a:r>
          </a:p>
        </p:txBody>
      </p:sp>
    </p:spTree>
    <p:extLst>
      <p:ext uri="{BB962C8B-B14F-4D97-AF65-F5344CB8AC3E}">
        <p14:creationId xmlns:p14="http://schemas.microsoft.com/office/powerpoint/2010/main" val="587068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12-20</a:t>
            </a:r>
          </a:p>
        </p:txBody>
      </p:sp>
      <p:pic>
        <p:nvPicPr>
          <p:cNvPr id="5" name="Content Placeholder 4">
            <a:extLst>
              <a:ext uri="{FF2B5EF4-FFF2-40B4-BE49-F238E27FC236}">
                <a16:creationId xmlns:a16="http://schemas.microsoft.com/office/drawing/2014/main" id="{A4478503-CBE2-234B-B8CE-DE14DFEBC1F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97024" y="1841532"/>
            <a:ext cx="4876800" cy="2832100"/>
          </a:xfrm>
        </p:spPr>
      </p:pic>
      <p:sp>
        <p:nvSpPr>
          <p:cNvPr id="3" name="Rectangle 2">
            <a:extLst>
              <a:ext uri="{FF2B5EF4-FFF2-40B4-BE49-F238E27FC236}">
                <a16:creationId xmlns:a16="http://schemas.microsoft.com/office/drawing/2014/main" id="{201CF233-D2FC-534D-8E2B-9B13CC66347E}"/>
              </a:ext>
            </a:extLst>
          </p:cNvPr>
          <p:cNvSpPr/>
          <p:nvPr/>
        </p:nvSpPr>
        <p:spPr>
          <a:xfrm>
            <a:off x="2395728" y="4788331"/>
            <a:ext cx="4572000" cy="646331"/>
          </a:xfrm>
          <a:prstGeom prst="rect">
            <a:avLst/>
          </a:prstGeom>
        </p:spPr>
        <p:txBody>
          <a:bodyPr>
            <a:spAutoFit/>
          </a:bodyPr>
          <a:lstStyle/>
          <a:p>
            <a:pPr algn="ctr"/>
            <a:r>
              <a:rPr lang="en-US" dirty="0"/>
              <a:t>Age-standardized percentage of adults (aged 20+ years) who are obese (BMI ≥30) (2015).</a:t>
            </a:r>
          </a:p>
        </p:txBody>
      </p:sp>
      <p:sp>
        <p:nvSpPr>
          <p:cNvPr id="6" name="TextBox 5">
            <a:extLst>
              <a:ext uri="{FF2B5EF4-FFF2-40B4-BE49-F238E27FC236}">
                <a16:creationId xmlns:a16="http://schemas.microsoft.com/office/drawing/2014/main" id="{64F4B088-5EBD-684C-B957-B1C193ACB739}"/>
              </a:ext>
            </a:extLst>
          </p:cNvPr>
          <p:cNvSpPr txBox="1"/>
          <p:nvPr/>
        </p:nvSpPr>
        <p:spPr>
          <a:xfrm rot="5400000">
            <a:off x="5785104" y="2961725"/>
            <a:ext cx="2883408" cy="507831"/>
          </a:xfrm>
          <a:prstGeom prst="rect">
            <a:avLst/>
          </a:prstGeom>
          <a:noFill/>
        </p:spPr>
        <p:txBody>
          <a:bodyPr wrap="square" rtlCol="0">
            <a:spAutoFit/>
          </a:bodyPr>
          <a:lstStyle/>
          <a:p>
            <a:r>
              <a:rPr lang="en-US" sz="900" dirty="0"/>
              <a:t>Data from GBD 2015 Obesity Collaborators. Health effects of overweight and obesity in 195 countries over 25 years. N Engl J Med 2017; 377:13-27.</a:t>
            </a:r>
          </a:p>
        </p:txBody>
      </p:sp>
    </p:spTree>
    <p:extLst>
      <p:ext uri="{BB962C8B-B14F-4D97-AF65-F5344CB8AC3E}">
        <p14:creationId xmlns:p14="http://schemas.microsoft.com/office/powerpoint/2010/main" val="1124097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12-21</a:t>
            </a:r>
          </a:p>
        </p:txBody>
      </p:sp>
      <p:pic>
        <p:nvPicPr>
          <p:cNvPr id="5" name="Content Placeholder 4">
            <a:extLst>
              <a:ext uri="{FF2B5EF4-FFF2-40B4-BE49-F238E27FC236}">
                <a16:creationId xmlns:a16="http://schemas.microsoft.com/office/drawing/2014/main" id="{6929BC8A-BE59-514F-8175-1753AF5733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7274" y="1887505"/>
            <a:ext cx="3463798" cy="3243557"/>
          </a:xfrm>
        </p:spPr>
      </p:pic>
      <p:sp>
        <p:nvSpPr>
          <p:cNvPr id="3" name="Rectangle 2">
            <a:extLst>
              <a:ext uri="{FF2B5EF4-FFF2-40B4-BE49-F238E27FC236}">
                <a16:creationId xmlns:a16="http://schemas.microsoft.com/office/drawing/2014/main" id="{B28A229A-EDC3-794E-A733-57EAB4DC59D6}"/>
              </a:ext>
            </a:extLst>
          </p:cNvPr>
          <p:cNvSpPr/>
          <p:nvPr/>
        </p:nvSpPr>
        <p:spPr>
          <a:xfrm>
            <a:off x="2688336" y="5271623"/>
            <a:ext cx="4233164" cy="923330"/>
          </a:xfrm>
          <a:prstGeom prst="rect">
            <a:avLst/>
          </a:prstGeom>
        </p:spPr>
        <p:txBody>
          <a:bodyPr wrap="square">
            <a:spAutoFit/>
          </a:bodyPr>
          <a:lstStyle/>
          <a:p>
            <a:pPr algn="ctr"/>
            <a:r>
              <a:rPr lang="en-US" dirty="0"/>
              <a:t>In some countries, the typical adult BMI as above the BMI&gt;25 threshold for being classified as overweight or obese (2015).</a:t>
            </a:r>
          </a:p>
        </p:txBody>
      </p:sp>
      <p:sp>
        <p:nvSpPr>
          <p:cNvPr id="4" name="TextBox 3">
            <a:extLst>
              <a:ext uri="{FF2B5EF4-FFF2-40B4-BE49-F238E27FC236}">
                <a16:creationId xmlns:a16="http://schemas.microsoft.com/office/drawing/2014/main" id="{A24567B3-1BF6-5849-89AF-56FF365F74B9}"/>
              </a:ext>
            </a:extLst>
          </p:cNvPr>
          <p:cNvSpPr txBox="1"/>
          <p:nvPr/>
        </p:nvSpPr>
        <p:spPr>
          <a:xfrm rot="5400000">
            <a:off x="4864608" y="3267457"/>
            <a:ext cx="3547872" cy="646331"/>
          </a:xfrm>
          <a:prstGeom prst="rect">
            <a:avLst/>
          </a:prstGeom>
          <a:noFill/>
        </p:spPr>
        <p:txBody>
          <a:bodyPr wrap="square" rtlCol="0">
            <a:spAutoFit/>
          </a:bodyPr>
          <a:lstStyle/>
          <a:p>
            <a:r>
              <a:rPr lang="en-US" sz="900" dirty="0"/>
              <a:t>Data from NCD Risk Factor Collaboration (NCD-RisC). Trends in adult body-mass index in 200 countries from 1975 to 2014: a pooled analysis of 1698 population-based measurement studies with 19.2 million participants. Lancet 2016; 387:1377-96.</a:t>
            </a:r>
          </a:p>
        </p:txBody>
      </p:sp>
    </p:spTree>
    <p:extLst>
      <p:ext uri="{BB962C8B-B14F-4D97-AF65-F5344CB8AC3E}">
        <p14:creationId xmlns:p14="http://schemas.microsoft.com/office/powerpoint/2010/main" val="1999603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12-22</a:t>
            </a:r>
          </a:p>
        </p:txBody>
      </p:sp>
      <p:pic>
        <p:nvPicPr>
          <p:cNvPr id="5" name="Content Placeholder 4">
            <a:extLst>
              <a:ext uri="{FF2B5EF4-FFF2-40B4-BE49-F238E27FC236}">
                <a16:creationId xmlns:a16="http://schemas.microsoft.com/office/drawing/2014/main" id="{A711559A-4F62-8D4C-80CC-A34A7150B6B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0226" y="1710976"/>
            <a:ext cx="4076700" cy="3873500"/>
          </a:xfrm>
        </p:spPr>
      </p:pic>
      <p:sp>
        <p:nvSpPr>
          <p:cNvPr id="3" name="Rectangle 2">
            <a:extLst>
              <a:ext uri="{FF2B5EF4-FFF2-40B4-BE49-F238E27FC236}">
                <a16:creationId xmlns:a16="http://schemas.microsoft.com/office/drawing/2014/main" id="{1F12DA0D-8032-9B4F-9F01-7560F10AE5CB}"/>
              </a:ext>
            </a:extLst>
          </p:cNvPr>
          <p:cNvSpPr/>
          <p:nvPr/>
        </p:nvSpPr>
        <p:spPr>
          <a:xfrm>
            <a:off x="2554224" y="5678347"/>
            <a:ext cx="4303776" cy="646331"/>
          </a:xfrm>
          <a:prstGeom prst="rect">
            <a:avLst/>
          </a:prstGeom>
        </p:spPr>
        <p:txBody>
          <a:bodyPr wrap="square">
            <a:spAutoFit/>
          </a:bodyPr>
          <a:lstStyle/>
          <a:p>
            <a:pPr algn="ctr"/>
            <a:r>
              <a:rPr lang="en-US" dirty="0"/>
              <a:t>Prevalence of overweight and obesity among adults ages 20 and older (2015).</a:t>
            </a:r>
          </a:p>
        </p:txBody>
      </p:sp>
      <p:sp>
        <p:nvSpPr>
          <p:cNvPr id="6" name="TextBox 5">
            <a:extLst>
              <a:ext uri="{FF2B5EF4-FFF2-40B4-BE49-F238E27FC236}">
                <a16:creationId xmlns:a16="http://schemas.microsoft.com/office/drawing/2014/main" id="{00A738FA-E13C-C645-8F5A-FED7C55FB13B}"/>
              </a:ext>
            </a:extLst>
          </p:cNvPr>
          <p:cNvSpPr txBox="1"/>
          <p:nvPr/>
        </p:nvSpPr>
        <p:spPr>
          <a:xfrm rot="5400000">
            <a:off x="5145024" y="3096768"/>
            <a:ext cx="3462528" cy="524256"/>
          </a:xfrm>
          <a:prstGeom prst="rect">
            <a:avLst/>
          </a:prstGeom>
          <a:noFill/>
        </p:spPr>
        <p:txBody>
          <a:bodyPr wrap="square" rtlCol="0">
            <a:spAutoFit/>
          </a:bodyPr>
          <a:lstStyle/>
          <a:p>
            <a:r>
              <a:rPr lang="en-US" sz="900" dirty="0"/>
              <a:t>Data from GBD 2015 Obesity Collaborators. Health effects of overweight and obesity in 195 countries over 25 years. N Engl J Med 2017; 377:13-27.</a:t>
            </a:r>
          </a:p>
        </p:txBody>
      </p:sp>
    </p:spTree>
    <p:extLst>
      <p:ext uri="{BB962C8B-B14F-4D97-AF65-F5344CB8AC3E}">
        <p14:creationId xmlns:p14="http://schemas.microsoft.com/office/powerpoint/2010/main" val="10378994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12-23</a:t>
            </a:r>
          </a:p>
        </p:txBody>
      </p:sp>
      <p:pic>
        <p:nvPicPr>
          <p:cNvPr id="5" name="Content Placeholder 4">
            <a:extLst>
              <a:ext uri="{FF2B5EF4-FFF2-40B4-BE49-F238E27FC236}">
                <a16:creationId xmlns:a16="http://schemas.microsoft.com/office/drawing/2014/main" id="{5CC5D21E-3A6A-4F41-8594-8B92B9912A4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00960" y="1698784"/>
            <a:ext cx="4064000" cy="3873500"/>
          </a:xfrm>
        </p:spPr>
      </p:pic>
      <p:sp>
        <p:nvSpPr>
          <p:cNvPr id="3" name="Rectangle 2">
            <a:extLst>
              <a:ext uri="{FF2B5EF4-FFF2-40B4-BE49-F238E27FC236}">
                <a16:creationId xmlns:a16="http://schemas.microsoft.com/office/drawing/2014/main" id="{B653D2E0-764C-F449-8269-2ECF0152A5E4}"/>
              </a:ext>
            </a:extLst>
          </p:cNvPr>
          <p:cNvSpPr/>
          <p:nvPr/>
        </p:nvSpPr>
        <p:spPr>
          <a:xfrm>
            <a:off x="2120900" y="5673959"/>
            <a:ext cx="5397500" cy="646331"/>
          </a:xfrm>
          <a:prstGeom prst="rect">
            <a:avLst/>
          </a:prstGeom>
        </p:spPr>
        <p:txBody>
          <a:bodyPr wrap="square">
            <a:spAutoFit/>
          </a:bodyPr>
          <a:lstStyle/>
          <a:p>
            <a:pPr algn="ctr"/>
            <a:r>
              <a:rPr lang="en-US" dirty="0"/>
              <a:t>Prevalence of overweight and obesity in the pediatric population (ages 2 to 19 years) (2015).</a:t>
            </a:r>
          </a:p>
        </p:txBody>
      </p:sp>
      <p:sp>
        <p:nvSpPr>
          <p:cNvPr id="6" name="TextBox 5">
            <a:extLst>
              <a:ext uri="{FF2B5EF4-FFF2-40B4-BE49-F238E27FC236}">
                <a16:creationId xmlns:a16="http://schemas.microsoft.com/office/drawing/2014/main" id="{13CA5795-B47E-5247-A33D-90795FD4038A}"/>
              </a:ext>
            </a:extLst>
          </p:cNvPr>
          <p:cNvSpPr txBox="1"/>
          <p:nvPr/>
        </p:nvSpPr>
        <p:spPr>
          <a:xfrm rot="5400000">
            <a:off x="5181600" y="3096768"/>
            <a:ext cx="3462528" cy="524256"/>
          </a:xfrm>
          <a:prstGeom prst="rect">
            <a:avLst/>
          </a:prstGeom>
          <a:noFill/>
        </p:spPr>
        <p:txBody>
          <a:bodyPr wrap="square" rtlCol="0">
            <a:spAutoFit/>
          </a:bodyPr>
          <a:lstStyle/>
          <a:p>
            <a:r>
              <a:rPr lang="en-US" sz="900" dirty="0"/>
              <a:t>Data from GBD 2015 Obesity Collaborators. Health effects of overweight and obesity in 195 countries over 25 years. N Engl J Med 2017; 377:13-27.</a:t>
            </a:r>
          </a:p>
        </p:txBody>
      </p:sp>
    </p:spTree>
    <p:extLst>
      <p:ext uri="{BB962C8B-B14F-4D97-AF65-F5344CB8AC3E}">
        <p14:creationId xmlns:p14="http://schemas.microsoft.com/office/powerpoint/2010/main" val="20044052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Obesity Epidemiology (cont’d)</a:t>
            </a:r>
          </a:p>
        </p:txBody>
      </p:sp>
      <p:sp>
        <p:nvSpPr>
          <p:cNvPr id="3" name="Content Placeholder 2"/>
          <p:cNvSpPr>
            <a:spLocks noGrp="1"/>
          </p:cNvSpPr>
          <p:nvPr>
            <p:ph idx="1"/>
          </p:nvPr>
        </p:nvSpPr>
        <p:spPr>
          <a:xfrm>
            <a:off x="628650" y="1825624"/>
            <a:ext cx="7886700" cy="5032375"/>
          </a:xfrm>
        </p:spPr>
        <p:txBody>
          <a:bodyPr>
            <a:normAutofit/>
          </a:bodyPr>
          <a:lstStyle/>
          <a:p>
            <a:r>
              <a:rPr lang="en-US" dirty="0"/>
              <a:t>The global prevalence of overweight and obesity among adults increased from about 29% in 1980 to about 39% in 2015.</a:t>
            </a:r>
          </a:p>
          <a:p>
            <a:pPr lvl="1"/>
            <a:r>
              <a:rPr lang="en-US" dirty="0"/>
              <a:t>In many high-income countries and a growing number of middle-income countries, the average BMI among adults is greater than the BMI = 25 threshold for being overweight or obese, and the majority of adults are now overweight or obese. </a:t>
            </a:r>
          </a:p>
          <a:p>
            <a:r>
              <a:rPr lang="en-US" dirty="0"/>
              <a:t>Overweight and obesity are also becoming more common among children and adolescents.</a:t>
            </a:r>
          </a:p>
        </p:txBody>
      </p:sp>
    </p:spTree>
    <p:extLst>
      <p:ext uri="{BB962C8B-B14F-4D97-AF65-F5344CB8AC3E}">
        <p14:creationId xmlns:p14="http://schemas.microsoft.com/office/powerpoint/2010/main" val="16809694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12-24</a:t>
            </a:r>
          </a:p>
        </p:txBody>
      </p:sp>
      <p:pic>
        <p:nvPicPr>
          <p:cNvPr id="5" name="Content Placeholder 4">
            <a:extLst>
              <a:ext uri="{FF2B5EF4-FFF2-40B4-BE49-F238E27FC236}">
                <a16:creationId xmlns:a16="http://schemas.microsoft.com/office/drawing/2014/main" id="{1339904E-1BEF-E04C-A4E5-7091FAEBD80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2434" y="1752632"/>
            <a:ext cx="4787900" cy="3619500"/>
          </a:xfrm>
        </p:spPr>
      </p:pic>
      <p:sp>
        <p:nvSpPr>
          <p:cNvPr id="3" name="Rectangle 2">
            <a:extLst>
              <a:ext uri="{FF2B5EF4-FFF2-40B4-BE49-F238E27FC236}">
                <a16:creationId xmlns:a16="http://schemas.microsoft.com/office/drawing/2014/main" id="{50701D38-7632-E44A-B536-499E4F7CA7C8}"/>
              </a:ext>
            </a:extLst>
          </p:cNvPr>
          <p:cNvSpPr/>
          <p:nvPr/>
        </p:nvSpPr>
        <p:spPr>
          <a:xfrm>
            <a:off x="2349500" y="5580811"/>
            <a:ext cx="4776724" cy="646331"/>
          </a:xfrm>
          <a:prstGeom prst="rect">
            <a:avLst/>
          </a:prstGeom>
        </p:spPr>
        <p:txBody>
          <a:bodyPr wrap="square">
            <a:spAutoFit/>
          </a:bodyPr>
          <a:lstStyle/>
          <a:p>
            <a:pPr algn="ctr"/>
            <a:r>
              <a:rPr lang="en-US" dirty="0"/>
              <a:t>The prevalence of overweight and obesity among adults ages 20 and older is increasing.</a:t>
            </a:r>
          </a:p>
        </p:txBody>
      </p:sp>
      <p:sp>
        <p:nvSpPr>
          <p:cNvPr id="6" name="TextBox 5">
            <a:extLst>
              <a:ext uri="{FF2B5EF4-FFF2-40B4-BE49-F238E27FC236}">
                <a16:creationId xmlns:a16="http://schemas.microsoft.com/office/drawing/2014/main" id="{EB9B7462-A394-B64F-B675-930AE051691D}"/>
              </a:ext>
            </a:extLst>
          </p:cNvPr>
          <p:cNvSpPr txBox="1"/>
          <p:nvPr/>
        </p:nvSpPr>
        <p:spPr>
          <a:xfrm rot="5400000">
            <a:off x="5486400" y="3133344"/>
            <a:ext cx="3462528" cy="524256"/>
          </a:xfrm>
          <a:prstGeom prst="rect">
            <a:avLst/>
          </a:prstGeom>
          <a:noFill/>
        </p:spPr>
        <p:txBody>
          <a:bodyPr wrap="square" rtlCol="0">
            <a:spAutoFit/>
          </a:bodyPr>
          <a:lstStyle/>
          <a:p>
            <a:r>
              <a:rPr lang="en-US" sz="900" dirty="0"/>
              <a:t>Data from GBD 2015 Obesity Collaborators. Health effects of overweight and obesity in 195 countries over 25 years. N Engl J Med 2017; 377:13-27.</a:t>
            </a:r>
          </a:p>
        </p:txBody>
      </p:sp>
    </p:spTree>
    <p:extLst>
      <p:ext uri="{BB962C8B-B14F-4D97-AF65-F5344CB8AC3E}">
        <p14:creationId xmlns:p14="http://schemas.microsoft.com/office/powerpoint/2010/main" val="38863375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12-25</a:t>
            </a:r>
          </a:p>
        </p:txBody>
      </p:sp>
      <p:pic>
        <p:nvPicPr>
          <p:cNvPr id="5" name="Content Placeholder 4">
            <a:extLst>
              <a:ext uri="{FF2B5EF4-FFF2-40B4-BE49-F238E27FC236}">
                <a16:creationId xmlns:a16="http://schemas.microsoft.com/office/drawing/2014/main" id="{BC2CF206-24AC-8D4E-80F5-43A4F784C34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78050" y="1728248"/>
            <a:ext cx="4787900" cy="3619500"/>
          </a:xfrm>
        </p:spPr>
      </p:pic>
      <p:sp>
        <p:nvSpPr>
          <p:cNvPr id="3" name="Rectangle 2">
            <a:extLst>
              <a:ext uri="{FF2B5EF4-FFF2-40B4-BE49-F238E27FC236}">
                <a16:creationId xmlns:a16="http://schemas.microsoft.com/office/drawing/2014/main" id="{0F04DDEF-B6DA-7245-A2DA-93224A2EF77E}"/>
              </a:ext>
            </a:extLst>
          </p:cNvPr>
          <p:cNvSpPr/>
          <p:nvPr/>
        </p:nvSpPr>
        <p:spPr>
          <a:xfrm>
            <a:off x="2108200" y="5544235"/>
            <a:ext cx="5054600" cy="646331"/>
          </a:xfrm>
          <a:prstGeom prst="rect">
            <a:avLst/>
          </a:prstGeom>
        </p:spPr>
        <p:txBody>
          <a:bodyPr wrap="square">
            <a:spAutoFit/>
          </a:bodyPr>
          <a:lstStyle/>
          <a:p>
            <a:pPr algn="ctr"/>
            <a:r>
              <a:rPr lang="en-US" dirty="0"/>
              <a:t>The prevalence of overweight and obesity among children ages 2 to 19 is increasing.</a:t>
            </a:r>
          </a:p>
        </p:txBody>
      </p:sp>
      <p:sp>
        <p:nvSpPr>
          <p:cNvPr id="4" name="TextBox 3">
            <a:extLst>
              <a:ext uri="{FF2B5EF4-FFF2-40B4-BE49-F238E27FC236}">
                <a16:creationId xmlns:a16="http://schemas.microsoft.com/office/drawing/2014/main" id="{590C8A89-F21A-EF40-BCCB-90A3EEEAAF86}"/>
              </a:ext>
            </a:extLst>
          </p:cNvPr>
          <p:cNvSpPr txBox="1"/>
          <p:nvPr/>
        </p:nvSpPr>
        <p:spPr>
          <a:xfrm rot="5400000">
            <a:off x="5486400" y="3133344"/>
            <a:ext cx="3462528" cy="524256"/>
          </a:xfrm>
          <a:prstGeom prst="rect">
            <a:avLst/>
          </a:prstGeom>
          <a:noFill/>
        </p:spPr>
        <p:txBody>
          <a:bodyPr wrap="square" rtlCol="0">
            <a:spAutoFit/>
          </a:bodyPr>
          <a:lstStyle/>
          <a:p>
            <a:r>
              <a:rPr lang="en-US" sz="900" dirty="0"/>
              <a:t>Data from GBD 2015 Obesity Collaborators. Health effects of overweight and obesity in 195 countries over 25 years. N Engl J Med 2017; 377:13-27.</a:t>
            </a:r>
          </a:p>
        </p:txBody>
      </p:sp>
    </p:spTree>
    <p:extLst>
      <p:ext uri="{BB962C8B-B14F-4D97-AF65-F5344CB8AC3E}">
        <p14:creationId xmlns:p14="http://schemas.microsoft.com/office/powerpoint/2010/main" val="26511820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Transition</a:t>
            </a:r>
          </a:p>
        </p:txBody>
      </p:sp>
      <p:sp>
        <p:nvSpPr>
          <p:cNvPr id="3" name="Content Placeholder 2"/>
          <p:cNvSpPr>
            <a:spLocks noGrp="1"/>
          </p:cNvSpPr>
          <p:nvPr>
            <p:ph idx="1"/>
          </p:nvPr>
        </p:nvSpPr>
        <p:spPr>
          <a:xfrm>
            <a:off x="628650" y="1444487"/>
            <a:ext cx="7886700" cy="4732476"/>
          </a:xfrm>
        </p:spPr>
        <p:txBody>
          <a:bodyPr>
            <a:normAutofit fontScale="92500" lnSpcReduction="10000"/>
          </a:bodyPr>
          <a:lstStyle/>
          <a:p>
            <a:r>
              <a:rPr lang="en-US" dirty="0"/>
              <a:t>Nutritional status is a function of biology and also of psychology and sociology.</a:t>
            </a:r>
          </a:p>
          <a:p>
            <a:r>
              <a:rPr lang="en-US" dirty="0"/>
              <a:t>Genetic changes do not explain why obesity has become so much more prevalent in recent decades: it takes generations for genetic adaptations to occur, but it takes only a short time to change dietary and exercise habits.</a:t>
            </a:r>
          </a:p>
          <a:p>
            <a:r>
              <a:rPr lang="en-US" dirty="0"/>
              <a:t>The nutrition transition is also related to a variety of globalization processes, including changing perceptions of beauty.</a:t>
            </a:r>
          </a:p>
          <a:p>
            <a:r>
              <a:rPr lang="en-US" dirty="0"/>
              <a:t>Policies that promote healthy diets and physical activity may help prevent and reduce obesity.</a:t>
            </a:r>
          </a:p>
          <a:p>
            <a:endParaRPr lang="en-US" dirty="0"/>
          </a:p>
        </p:txBody>
      </p:sp>
    </p:spTree>
    <p:extLst>
      <p:ext uri="{BB962C8B-B14F-4D97-AF65-F5344CB8AC3E}">
        <p14:creationId xmlns:p14="http://schemas.microsoft.com/office/powerpoint/2010/main" val="26062241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835096"/>
            <a:ext cx="7886700" cy="2852737"/>
          </a:xfrm>
        </p:spPr>
        <p:txBody>
          <a:bodyPr/>
          <a:lstStyle/>
          <a:p>
            <a:r>
              <a:rPr lang="en-US" b="1" dirty="0"/>
              <a:t>Food Safety</a:t>
            </a:r>
            <a:endParaRPr lang="en-US" dirty="0"/>
          </a:p>
        </p:txBody>
      </p:sp>
      <p:sp>
        <p:nvSpPr>
          <p:cNvPr id="3" name="Text Placeholder 2"/>
          <p:cNvSpPr>
            <a:spLocks noGrp="1"/>
          </p:cNvSpPr>
          <p:nvPr>
            <p:ph type="body" idx="1"/>
          </p:nvPr>
        </p:nvSpPr>
        <p:spPr/>
        <p:txBody>
          <a:bodyPr/>
          <a:lstStyle/>
          <a:p>
            <a:r>
              <a:rPr lang="en-US" dirty="0"/>
              <a:t>12.12</a:t>
            </a:r>
          </a:p>
        </p:txBody>
      </p:sp>
    </p:spTree>
    <p:extLst>
      <p:ext uri="{BB962C8B-B14F-4D97-AF65-F5344CB8AC3E}">
        <p14:creationId xmlns:p14="http://schemas.microsoft.com/office/powerpoint/2010/main" val="36073991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 Safety</a:t>
            </a:r>
          </a:p>
        </p:txBody>
      </p:sp>
      <p:sp>
        <p:nvSpPr>
          <p:cNvPr id="3" name="Content Placeholder 2"/>
          <p:cNvSpPr>
            <a:spLocks noGrp="1"/>
          </p:cNvSpPr>
          <p:nvPr>
            <p:ph idx="1"/>
          </p:nvPr>
        </p:nvSpPr>
        <p:spPr>
          <a:xfrm>
            <a:off x="628650" y="1507573"/>
            <a:ext cx="7886700" cy="4351338"/>
          </a:xfrm>
        </p:spPr>
        <p:txBody>
          <a:bodyPr>
            <a:normAutofit fontScale="92500" lnSpcReduction="10000"/>
          </a:bodyPr>
          <a:lstStyle/>
          <a:p>
            <a:r>
              <a:rPr lang="en-US" dirty="0"/>
              <a:t>International food markets have grown significantly in recent decades.</a:t>
            </a:r>
          </a:p>
          <a:p>
            <a:pPr lvl="1"/>
            <a:r>
              <a:rPr lang="en-US" dirty="0"/>
              <a:t>The proportion of food consumed in the United States that is imported increased from 12% in 1990 to nearly 20% as of 25 years later. </a:t>
            </a:r>
          </a:p>
          <a:p>
            <a:r>
              <a:rPr lang="en-US" dirty="0"/>
              <a:t>Increased cross-border trade in foods has created a new set of concerns about food safety.</a:t>
            </a:r>
          </a:p>
          <a:p>
            <a:r>
              <a:rPr lang="en-US" dirty="0"/>
              <a:t>Because these can be addressed only through international agreements, food safety has become a global health issue.</a:t>
            </a:r>
          </a:p>
          <a:p>
            <a:endParaRPr lang="en-US" dirty="0"/>
          </a:p>
        </p:txBody>
      </p:sp>
    </p:spTree>
    <p:extLst>
      <p:ext uri="{BB962C8B-B14F-4D97-AF65-F5344CB8AC3E}">
        <p14:creationId xmlns:p14="http://schemas.microsoft.com/office/powerpoint/2010/main" val="28487830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12-26</a:t>
            </a:r>
          </a:p>
        </p:txBody>
      </p:sp>
      <p:pic>
        <p:nvPicPr>
          <p:cNvPr id="5" name="Content Placeholder 4">
            <a:extLst>
              <a:ext uri="{FF2B5EF4-FFF2-40B4-BE49-F238E27FC236}">
                <a16:creationId xmlns:a16="http://schemas.microsoft.com/office/drawing/2014/main" id="{3FB43A41-C8D9-CF49-BA0B-FEE4CC4BDA8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63546" y="1921288"/>
            <a:ext cx="4533900" cy="2501900"/>
          </a:xfrm>
        </p:spPr>
      </p:pic>
      <p:sp>
        <p:nvSpPr>
          <p:cNvPr id="3" name="Rectangle 2">
            <a:extLst>
              <a:ext uri="{FF2B5EF4-FFF2-40B4-BE49-F238E27FC236}">
                <a16:creationId xmlns:a16="http://schemas.microsoft.com/office/drawing/2014/main" id="{953AF421-0DDC-B84F-B153-4E4DFC9A9192}"/>
              </a:ext>
            </a:extLst>
          </p:cNvPr>
          <p:cNvSpPr/>
          <p:nvPr/>
        </p:nvSpPr>
        <p:spPr>
          <a:xfrm>
            <a:off x="2468880" y="4747367"/>
            <a:ext cx="4572000" cy="923330"/>
          </a:xfrm>
          <a:prstGeom prst="rect">
            <a:avLst/>
          </a:prstGeom>
        </p:spPr>
        <p:txBody>
          <a:bodyPr>
            <a:spAutoFit/>
          </a:bodyPr>
          <a:lstStyle/>
          <a:p>
            <a:pPr algn="ctr"/>
            <a:r>
              <a:rPr lang="en-US" dirty="0"/>
              <a:t>The percentage of foods consumed in the United States that are imported increased between 1990 and 2015.</a:t>
            </a:r>
          </a:p>
        </p:txBody>
      </p:sp>
      <p:sp>
        <p:nvSpPr>
          <p:cNvPr id="4" name="TextBox 3">
            <a:extLst>
              <a:ext uri="{FF2B5EF4-FFF2-40B4-BE49-F238E27FC236}">
                <a16:creationId xmlns:a16="http://schemas.microsoft.com/office/drawing/2014/main" id="{39B036AF-5286-F044-8C2F-2832B5FD687D}"/>
              </a:ext>
            </a:extLst>
          </p:cNvPr>
          <p:cNvSpPr txBox="1"/>
          <p:nvPr/>
        </p:nvSpPr>
        <p:spPr>
          <a:xfrm rot="5400000">
            <a:off x="5874758" y="3029674"/>
            <a:ext cx="2836426" cy="507831"/>
          </a:xfrm>
          <a:prstGeom prst="rect">
            <a:avLst/>
          </a:prstGeom>
          <a:noFill/>
        </p:spPr>
        <p:txBody>
          <a:bodyPr wrap="square" rtlCol="0">
            <a:spAutoFit/>
          </a:bodyPr>
          <a:lstStyle/>
          <a:p>
            <a:r>
              <a:rPr lang="en-US" sz="900" dirty="0"/>
              <a:t>Data from Jerardo A. Table 1: Import share of U.S. food consumption. Import share of consumption. Washington: USDA Economic Research Service; 2016.</a:t>
            </a:r>
          </a:p>
        </p:txBody>
      </p:sp>
    </p:spTree>
    <p:extLst>
      <p:ext uri="{BB962C8B-B14F-4D97-AF65-F5344CB8AC3E}">
        <p14:creationId xmlns:p14="http://schemas.microsoft.com/office/powerpoint/2010/main" val="556131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Foodborne Diseases</a:t>
            </a:r>
          </a:p>
        </p:txBody>
      </p:sp>
      <p:sp>
        <p:nvSpPr>
          <p:cNvPr id="3" name="Content Placeholder 2"/>
          <p:cNvSpPr>
            <a:spLocks noGrp="1"/>
          </p:cNvSpPr>
          <p:nvPr>
            <p:ph idx="1"/>
          </p:nvPr>
        </p:nvSpPr>
        <p:spPr>
          <a:xfrm>
            <a:off x="628650" y="1510748"/>
            <a:ext cx="7886700" cy="4666215"/>
          </a:xfrm>
        </p:spPr>
        <p:txBody>
          <a:bodyPr>
            <a:normAutofit fontScale="92500" lnSpcReduction="20000"/>
          </a:bodyPr>
          <a:lstStyle/>
          <a:p>
            <a:r>
              <a:rPr lang="en-US" dirty="0"/>
              <a:t>More than 2 billion cases of foodborne diseases and intoxications occur every year.</a:t>
            </a:r>
          </a:p>
          <a:p>
            <a:r>
              <a:rPr lang="en-US" dirty="0"/>
              <a:t>Foodborne infectious diseases cause more than 1 million deaths each year.</a:t>
            </a:r>
          </a:p>
          <a:p>
            <a:r>
              <a:rPr lang="en-US" dirty="0"/>
              <a:t>A wide variety of foods have been implicated in outbreaks, and chemical contaminants are increasing threats to health.</a:t>
            </a:r>
          </a:p>
          <a:p>
            <a:pPr lvl="1"/>
            <a:r>
              <a:rPr lang="en-US" dirty="0"/>
              <a:t>While most outbreaks of foodborne diseases are caused by locally grown and processed foods, an increasing number of large multinational foodborne outbreaks are being reported.</a:t>
            </a:r>
          </a:p>
        </p:txBody>
      </p:sp>
    </p:spTree>
    <p:extLst>
      <p:ext uri="{BB962C8B-B14F-4D97-AF65-F5344CB8AC3E}">
        <p14:creationId xmlns:p14="http://schemas.microsoft.com/office/powerpoint/2010/main" val="4242729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Foodborne Diseases (cont’d)</a:t>
            </a:r>
          </a:p>
        </p:txBody>
      </p:sp>
      <p:sp>
        <p:nvSpPr>
          <p:cNvPr id="3" name="Content Placeholder 2"/>
          <p:cNvSpPr>
            <a:spLocks noGrp="1"/>
          </p:cNvSpPr>
          <p:nvPr>
            <p:ph idx="1"/>
          </p:nvPr>
        </p:nvSpPr>
        <p:spPr>
          <a:xfrm>
            <a:off x="1391478" y="2305877"/>
            <a:ext cx="6586331" cy="3871085"/>
          </a:xfrm>
        </p:spPr>
        <p:txBody>
          <a:bodyPr>
            <a:normAutofit lnSpcReduction="10000"/>
          </a:bodyPr>
          <a:lstStyle/>
          <a:p>
            <a:r>
              <a:rPr lang="en-US" dirty="0"/>
              <a:t>Food producers, processors, distributors, and consumers all have a role to play in ensuring that foods remain safe along the supply chain.  </a:t>
            </a:r>
          </a:p>
          <a:p>
            <a:r>
              <a:rPr lang="en-US" b="1" dirty="0"/>
              <a:t>Codex Alimentarius</a:t>
            </a:r>
            <a:r>
              <a:rPr lang="en-US" dirty="0"/>
              <a:t> = international food standards compiled by scientific panels hosted by the United Nations that provide specific guidelines for keeping food products safe.</a:t>
            </a:r>
          </a:p>
          <a:p>
            <a:endParaRPr lang="en-US" dirty="0"/>
          </a:p>
        </p:txBody>
      </p:sp>
    </p:spTree>
    <p:extLst>
      <p:ext uri="{BB962C8B-B14F-4D97-AF65-F5344CB8AC3E}">
        <p14:creationId xmlns:p14="http://schemas.microsoft.com/office/powerpoint/2010/main" val="3584874672"/>
      </p:ext>
    </p:extLst>
  </p:cSld>
  <p:clrMapOvr>
    <a:masterClrMapping/>
  </p:clrMapOvr>
</p:sld>
</file>

<file path=ppt/theme/theme1.xml><?xml version="1.0" encoding="utf-8"?>
<a:theme xmlns:a="http://schemas.openxmlformats.org/drawingml/2006/main" name="Jacobse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en" id="{19DC219E-A133-488B-8893-68B5C0AD356C}" vid="{41B0F404-A2B7-496A-867F-2A0D70689261}"/>
    </a:ext>
  </a:extLst>
</a:theme>
</file>

<file path=docProps/app.xml><?xml version="1.0" encoding="utf-8"?>
<Properties xmlns="http://schemas.openxmlformats.org/officeDocument/2006/extended-properties" xmlns:vt="http://schemas.openxmlformats.org/officeDocument/2006/docPropsVTypes">
  <Template>Jacobsen</Template>
  <TotalTime>1398</TotalTime>
  <Words>5125</Words>
  <Application>Microsoft Macintosh PowerPoint</Application>
  <PresentationFormat>On-screen Show (4:3)</PresentationFormat>
  <Paragraphs>326</Paragraphs>
  <Slides>83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83</vt:i4>
      </vt:variant>
    </vt:vector>
  </HeadingPairs>
  <TitlesOfParts>
    <vt:vector size="87" baseType="lpstr">
      <vt:lpstr>Arial</vt:lpstr>
      <vt:lpstr>Calibri</vt:lpstr>
      <vt:lpstr>Times New Roman</vt:lpstr>
      <vt:lpstr>Jacobsen</vt:lpstr>
      <vt:lpstr>Nutrition</vt:lpstr>
      <vt:lpstr>Nutrition and Global Health</vt:lpstr>
      <vt:lpstr>The Nutrition Transition</vt:lpstr>
      <vt:lpstr>The Nutrition Transition (cont’d)</vt:lpstr>
      <vt:lpstr>Macronutrients</vt:lpstr>
      <vt:lpstr>Macronutrients</vt:lpstr>
      <vt:lpstr>Carbohydrates</vt:lpstr>
      <vt:lpstr>Proteins</vt:lpstr>
      <vt:lpstr>Fats</vt:lpstr>
      <vt:lpstr>Figure 12-1</vt:lpstr>
      <vt:lpstr>Fats (cont’d)</vt:lpstr>
      <vt:lpstr>Water</vt:lpstr>
      <vt:lpstr>Protein-Energy Malnutrition</vt:lpstr>
      <vt:lpstr>Undernutrition</vt:lpstr>
      <vt:lpstr>Anthropometry</vt:lpstr>
      <vt:lpstr>Growth Standards</vt:lpstr>
      <vt:lpstr>Figure 12-2</vt:lpstr>
      <vt:lpstr>SAM and PEM</vt:lpstr>
      <vt:lpstr>SAM and PEM (cont’d)</vt:lpstr>
      <vt:lpstr>Undernutrition Epidemiology</vt:lpstr>
      <vt:lpstr>Undernutrition Epidemiology (cont’d)</vt:lpstr>
      <vt:lpstr>Figure 12-3</vt:lpstr>
      <vt:lpstr>Figure 12-4</vt:lpstr>
      <vt:lpstr>Figure 12-5</vt:lpstr>
      <vt:lpstr>Figure 12-6</vt:lpstr>
      <vt:lpstr>Food Security and Food Systems</vt:lpstr>
      <vt:lpstr>Food Security</vt:lpstr>
      <vt:lpstr>Food Security (cont’d)</vt:lpstr>
      <vt:lpstr>Figure 12-7</vt:lpstr>
      <vt:lpstr>Figure 12-8</vt:lpstr>
      <vt:lpstr>Figure 12-9</vt:lpstr>
      <vt:lpstr>Figure 12-10</vt:lpstr>
      <vt:lpstr>Food Insecurity</vt:lpstr>
      <vt:lpstr>Food Insecurity (cont’d)</vt:lpstr>
      <vt:lpstr>Food Systems</vt:lpstr>
      <vt:lpstr>Micronutrients</vt:lpstr>
      <vt:lpstr>Micronutrients</vt:lpstr>
      <vt:lpstr>Figure 12-11</vt:lpstr>
      <vt:lpstr>Micronutrient Interventions</vt:lpstr>
      <vt:lpstr>Iodine Deficiency Disorders</vt:lpstr>
      <vt:lpstr>Iodine Deficiency Disorders</vt:lpstr>
      <vt:lpstr>Iodine Deficiency Disorders (cont’d)</vt:lpstr>
      <vt:lpstr>Vitamin A Deficiency</vt:lpstr>
      <vt:lpstr>Vitamin A Deficiency</vt:lpstr>
      <vt:lpstr>Vitamin A Deficiency (cont’d)</vt:lpstr>
      <vt:lpstr>Iron Deficiency Anemia</vt:lpstr>
      <vt:lpstr>Iron Deficiency Anemia</vt:lpstr>
      <vt:lpstr>IDA Interventions</vt:lpstr>
      <vt:lpstr>Figure 12-12</vt:lpstr>
      <vt:lpstr>Figure 12-13</vt:lpstr>
      <vt:lpstr>Figure 12-14</vt:lpstr>
      <vt:lpstr>Other Micronutrient Deficiencies</vt:lpstr>
      <vt:lpstr>B Vitamins</vt:lpstr>
      <vt:lpstr>B Vitamins (cont’d)</vt:lpstr>
      <vt:lpstr>Other Vitamins</vt:lpstr>
      <vt:lpstr>Minerals</vt:lpstr>
      <vt:lpstr>Minerals (cont’d)</vt:lpstr>
      <vt:lpstr>Breastfeeding</vt:lpstr>
      <vt:lpstr>Breastfeeding</vt:lpstr>
      <vt:lpstr>Breastfeeding (cont’d)</vt:lpstr>
      <vt:lpstr>Figure 12-15</vt:lpstr>
      <vt:lpstr>Figure 12-16</vt:lpstr>
      <vt:lpstr>Figure 12-17</vt:lpstr>
      <vt:lpstr>Breastfeeding (cont’d)</vt:lpstr>
      <vt:lpstr>Overweight and Obesity</vt:lpstr>
      <vt:lpstr>Overnutrition</vt:lpstr>
      <vt:lpstr>Overnutrition (cont’d)</vt:lpstr>
      <vt:lpstr>Obesity Epidemiology</vt:lpstr>
      <vt:lpstr>Figure 12-18</vt:lpstr>
      <vt:lpstr>Figure 12-19</vt:lpstr>
      <vt:lpstr>Figure 12-20</vt:lpstr>
      <vt:lpstr>Figure 12-21</vt:lpstr>
      <vt:lpstr>Figure 12-22</vt:lpstr>
      <vt:lpstr>Figure 12-23</vt:lpstr>
      <vt:lpstr>Obesity Epidemiology (cont’d)</vt:lpstr>
      <vt:lpstr>Figure 12-24</vt:lpstr>
      <vt:lpstr>Figure 12-25</vt:lpstr>
      <vt:lpstr>Nutrition Transition</vt:lpstr>
      <vt:lpstr>Food Safety</vt:lpstr>
      <vt:lpstr>Food Safety</vt:lpstr>
      <vt:lpstr>Figure 12-26</vt:lpstr>
      <vt:lpstr>Foodborne Diseases</vt:lpstr>
      <vt:lpstr>Foodborne Diseases (cont’d)</vt:lpstr>
    </vt:vector>
  </TitlesOfParts>
  <Company>Microsoft</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dc:title>
  <dc:creator>Kathryn H. Jacobsen</dc:creator>
  <cp:lastModifiedBy>Thakur, Niyati, S</cp:lastModifiedBy>
  <cp:revision>49</cp:revision>
  <dcterms:created xsi:type="dcterms:W3CDTF">2017-05-26T01:00:36Z</dcterms:created>
  <dcterms:modified xsi:type="dcterms:W3CDTF">2018-10-28T22:16:33Z</dcterms:modified>
</cp:coreProperties>
</file>